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58"/>
  </p:notesMasterIdLst>
  <p:sldIdLst>
    <p:sldId id="256" r:id="rId5"/>
    <p:sldId id="257" r:id="rId6"/>
    <p:sldId id="258" r:id="rId7"/>
    <p:sldId id="259" r:id="rId8"/>
    <p:sldId id="268" r:id="rId9"/>
    <p:sldId id="307" r:id="rId10"/>
    <p:sldId id="269" r:id="rId11"/>
    <p:sldId id="270" r:id="rId12"/>
    <p:sldId id="271" r:id="rId13"/>
    <p:sldId id="306" r:id="rId14"/>
    <p:sldId id="311" r:id="rId15"/>
    <p:sldId id="310" r:id="rId16"/>
    <p:sldId id="308" r:id="rId17"/>
    <p:sldId id="309" r:id="rId18"/>
    <p:sldId id="260" r:id="rId19"/>
    <p:sldId id="272" r:id="rId20"/>
    <p:sldId id="261" r:id="rId21"/>
    <p:sldId id="312" r:id="rId22"/>
    <p:sldId id="276" r:id="rId23"/>
    <p:sldId id="277" r:id="rId24"/>
    <p:sldId id="278" r:id="rId25"/>
    <p:sldId id="279" r:id="rId26"/>
    <p:sldId id="280" r:id="rId27"/>
    <p:sldId id="281" r:id="rId28"/>
    <p:sldId id="282" r:id="rId29"/>
    <p:sldId id="283"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262" r:id="rId52"/>
    <p:sldId id="263" r:id="rId53"/>
    <p:sldId id="267" r:id="rId54"/>
    <p:sldId id="265" r:id="rId55"/>
    <p:sldId id="266" r:id="rId56"/>
    <p:sldId id="26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979" autoAdjust="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layoutTarget val="inner"/>
          <c:xMode val="edge"/>
          <c:yMode val="edge"/>
          <c:x val="0.147503"/>
          <c:y val="3.86407E-2"/>
          <c:w val="0.84749699999999994"/>
          <c:h val="0.77508200000000005"/>
        </c:manualLayout>
      </c:layout>
      <c:barChart>
        <c:barDir val="col"/>
        <c:grouping val="stacked"/>
        <c:varyColors val="0"/>
        <c:ser>
          <c:idx val="0"/>
          <c:order val="0"/>
          <c:tx>
            <c:strRef>
              <c:f>Sheet1!$B$1</c:f>
              <c:strCache>
                <c:ptCount val="1"/>
                <c:pt idx="0">
                  <c:v>LAPP</c:v>
                </c:pt>
              </c:strCache>
            </c:strRef>
          </c:tx>
          <c:spPr>
            <a:solidFill>
              <a:srgbClr val="9999FF"/>
            </a:solidFill>
            <a:ln w="12700" cap="flat">
              <a:noFill/>
              <a:miter lim="400000"/>
            </a:ln>
            <a:effectLst/>
          </c:spPr>
          <c:invertIfNegative val="0"/>
          <c:cat>
            <c:strRef>
              <c:f>Sheet1!$A$2:$A$29</c:f>
              <c:strCache>
                <c:ptCount val="28"/>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strCache>
            </c:strRef>
          </c:cat>
          <c:val>
            <c:numRef>
              <c:f>Sheet1!$B$2:$B$29</c:f>
              <c:numCache>
                <c:formatCode>General</c:formatCode>
                <c:ptCount val="28"/>
                <c:pt idx="0">
                  <c:v>0</c:v>
                </c:pt>
                <c:pt idx="1">
                  <c:v>0</c:v>
                </c:pt>
                <c:pt idx="2">
                  <c:v>0</c:v>
                </c:pt>
                <c:pt idx="3">
                  <c:v>0</c:v>
                </c:pt>
                <c:pt idx="4">
                  <c:v>0</c:v>
                </c:pt>
                <c:pt idx="5">
                  <c:v>54972.509977000002</c:v>
                </c:pt>
                <c:pt idx="6">
                  <c:v>55797.097627000003</c:v>
                </c:pt>
                <c:pt idx="7">
                  <c:v>56634.054090999998</c:v>
                </c:pt>
                <c:pt idx="8">
                  <c:v>57483.564902999999</c:v>
                </c:pt>
                <c:pt idx="9">
                  <c:v>58345.818376000003</c:v>
                </c:pt>
                <c:pt idx="10">
                  <c:v>59221.005652</c:v>
                </c:pt>
                <c:pt idx="11">
                  <c:v>60109.320737000002</c:v>
                </c:pt>
                <c:pt idx="12">
                  <c:v>61010.960548000003</c:v>
                </c:pt>
                <c:pt idx="13">
                  <c:v>61926.124956</c:v>
                </c:pt>
                <c:pt idx="14">
                  <c:v>62855.01683</c:v>
                </c:pt>
                <c:pt idx="15">
                  <c:v>63797.842083000003</c:v>
                </c:pt>
                <c:pt idx="16">
                  <c:v>64754.809714000003</c:v>
                </c:pt>
                <c:pt idx="17">
                  <c:v>65726.131859999994</c:v>
                </c:pt>
                <c:pt idx="18">
                  <c:v>66712.023837999994</c:v>
                </c:pt>
                <c:pt idx="19">
                  <c:v>67712.704194999998</c:v>
                </c:pt>
                <c:pt idx="20">
                  <c:v>68728.394757999995</c:v>
                </c:pt>
                <c:pt idx="21">
                  <c:v>69759.320680000004</c:v>
                </c:pt>
                <c:pt idx="22">
                  <c:v>70805.710489999998</c:v>
                </c:pt>
                <c:pt idx="23">
                  <c:v>71867.796147000001</c:v>
                </c:pt>
                <c:pt idx="24">
                  <c:v>72945.813089000003</c:v>
                </c:pt>
                <c:pt idx="25">
                  <c:v>74040.000285999995</c:v>
                </c:pt>
                <c:pt idx="26">
                  <c:v>75150.600290000002</c:v>
                </c:pt>
                <c:pt idx="27">
                  <c:v>76277.859293999994</c:v>
                </c:pt>
              </c:numCache>
            </c:numRef>
          </c:val>
          <c:extLst>
            <c:ext xmlns:c16="http://schemas.microsoft.com/office/drawing/2014/chart" uri="{C3380CC4-5D6E-409C-BE32-E72D297353CC}">
              <c16:uniqueId val="{00000000-46E5-2D48-BF9D-0B27D475E18D}"/>
            </c:ext>
          </c:extLst>
        </c:ser>
        <c:ser>
          <c:idx val="1"/>
          <c:order val="1"/>
          <c:tx>
            <c:strRef>
              <c:f>Sheet1!$C$1</c:f>
              <c:strCache>
                <c:ptCount val="1"/>
                <c:pt idx="0">
                  <c:v>FSPP</c:v>
                </c:pt>
              </c:strCache>
            </c:strRef>
          </c:tx>
          <c:spPr>
            <a:solidFill>
              <a:srgbClr val="993300"/>
            </a:solidFill>
            <a:ln w="12700" cap="flat">
              <a:noFill/>
              <a:miter lim="400000"/>
            </a:ln>
            <a:effectLst/>
          </c:spPr>
          <c:invertIfNegative val="0"/>
          <c:cat>
            <c:strRef>
              <c:f>Sheet1!$A$2:$A$29</c:f>
              <c:strCache>
                <c:ptCount val="28"/>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strCache>
            </c:strRef>
          </c:cat>
          <c:val>
            <c:numRef>
              <c:f>Sheet1!$C$2:$C$29</c:f>
              <c:numCache>
                <c:formatCode>General</c:formatCode>
                <c:ptCount val="28"/>
                <c:pt idx="0">
                  <c:v>60000</c:v>
                </c:pt>
                <c:pt idx="1">
                  <c:v>60900</c:v>
                </c:pt>
                <c:pt idx="2">
                  <c:v>61813.5</c:v>
                </c:pt>
                <c:pt idx="3">
                  <c:v>62740.702499999999</c:v>
                </c:pt>
                <c:pt idx="4">
                  <c:v>63681.813037</c:v>
                </c:pt>
                <c:pt idx="5">
                  <c:v>9664.530256</c:v>
                </c:pt>
                <c:pt idx="6">
                  <c:v>9809.4982089999994</c:v>
                </c:pt>
                <c:pt idx="7">
                  <c:v>9956.6406829999996</c:v>
                </c:pt>
                <c:pt idx="8">
                  <c:v>10105.990293000001</c:v>
                </c:pt>
                <c:pt idx="9">
                  <c:v>10257.580147000001</c:v>
                </c:pt>
                <c:pt idx="10">
                  <c:v>10411.443848999999</c:v>
                </c:pt>
                <c:pt idx="11">
                  <c:v>10567.615507</c:v>
                </c:pt>
                <c:pt idx="12">
                  <c:v>10726.12974</c:v>
                </c:pt>
                <c:pt idx="13">
                  <c:v>10887.021686</c:v>
                </c:pt>
                <c:pt idx="14">
                  <c:v>11050.327010999999</c:v>
                </c:pt>
                <c:pt idx="15">
                  <c:v>2244.8819159999998</c:v>
                </c:pt>
                <c:pt idx="16">
                  <c:v>2278.5551449999998</c:v>
                </c:pt>
                <c:pt idx="17">
                  <c:v>2312.7334719999999</c:v>
                </c:pt>
                <c:pt idx="18">
                  <c:v>2347.4244739999999</c:v>
                </c:pt>
                <c:pt idx="19">
                  <c:v>2382.6358409999998</c:v>
                </c:pt>
                <c:pt idx="20">
                  <c:v>2418.3753790000001</c:v>
                </c:pt>
                <c:pt idx="21">
                  <c:v>2454.65101</c:v>
                </c:pt>
                <c:pt idx="22">
                  <c:v>2491.4707749999998</c:v>
                </c:pt>
                <c:pt idx="23">
                  <c:v>2528.8428370000001</c:v>
                </c:pt>
                <c:pt idx="24">
                  <c:v>2566.7754789999999</c:v>
                </c:pt>
                <c:pt idx="25">
                  <c:v>2605.2771109999999</c:v>
                </c:pt>
                <c:pt idx="26">
                  <c:v>2644.356268</c:v>
                </c:pt>
                <c:pt idx="27">
                  <c:v>2684.021612</c:v>
                </c:pt>
              </c:numCache>
            </c:numRef>
          </c:val>
          <c:extLst>
            <c:ext xmlns:c16="http://schemas.microsoft.com/office/drawing/2014/chart" uri="{C3380CC4-5D6E-409C-BE32-E72D297353CC}">
              <c16:uniqueId val="{00000001-46E5-2D48-BF9D-0B27D475E18D}"/>
            </c:ext>
          </c:extLst>
        </c:ser>
        <c:ser>
          <c:idx val="2"/>
          <c:order val="2"/>
          <c:tx>
            <c:strRef>
              <c:f>Sheet1!$D$1</c:f>
              <c:strCache>
                <c:ptCount val="1"/>
                <c:pt idx="0">
                  <c:v>CPP &amp; OAS</c:v>
                </c:pt>
              </c:strCache>
            </c:strRef>
          </c:tx>
          <c:spPr>
            <a:solidFill>
              <a:srgbClr val="99CC00"/>
            </a:solidFill>
            <a:ln w="12700" cap="flat">
              <a:noFill/>
              <a:miter lim="400000"/>
            </a:ln>
            <a:effectLst/>
          </c:spPr>
          <c:invertIfNegative val="0"/>
          <c:cat>
            <c:strRef>
              <c:f>Sheet1!$A$2:$A$29</c:f>
              <c:strCache>
                <c:ptCount val="28"/>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strCache>
            </c:strRef>
          </c:cat>
          <c:val>
            <c:numRef>
              <c:f>Sheet1!$D$2:$D$29</c:f>
              <c:numCache>
                <c:formatCode>General</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8971.2000000000007</c:v>
                </c:pt>
                <c:pt idx="16">
                  <c:v>9105.768</c:v>
                </c:pt>
                <c:pt idx="17">
                  <c:v>9242.3545200000008</c:v>
                </c:pt>
                <c:pt idx="18">
                  <c:v>9380.9898379999995</c:v>
                </c:pt>
                <c:pt idx="19">
                  <c:v>9521.7046850000006</c:v>
                </c:pt>
                <c:pt idx="20">
                  <c:v>9664.530256</c:v>
                </c:pt>
                <c:pt idx="21">
                  <c:v>9809.4982089999994</c:v>
                </c:pt>
                <c:pt idx="22">
                  <c:v>9956.6406829999996</c:v>
                </c:pt>
                <c:pt idx="23">
                  <c:v>10105.990293000001</c:v>
                </c:pt>
                <c:pt idx="24">
                  <c:v>10257.580147000001</c:v>
                </c:pt>
                <c:pt idx="25">
                  <c:v>10411.443848999999</c:v>
                </c:pt>
                <c:pt idx="26">
                  <c:v>10567.615507</c:v>
                </c:pt>
                <c:pt idx="27">
                  <c:v>10726.12974</c:v>
                </c:pt>
              </c:numCache>
            </c:numRef>
          </c:val>
          <c:extLst>
            <c:ext xmlns:c16="http://schemas.microsoft.com/office/drawing/2014/chart" uri="{C3380CC4-5D6E-409C-BE32-E72D297353CC}">
              <c16:uniqueId val="{00000002-46E5-2D48-BF9D-0B27D475E18D}"/>
            </c:ext>
          </c:extLst>
        </c:ser>
        <c:dLbls>
          <c:showLegendKey val="0"/>
          <c:showVal val="0"/>
          <c:showCatName val="0"/>
          <c:showSerName val="0"/>
          <c:showPercent val="0"/>
          <c:showBubbleSize val="0"/>
        </c:dLbls>
        <c:gapWidth val="0"/>
        <c:overlap val="100"/>
        <c:axId val="2094734552"/>
        <c:axId val="2094734553"/>
      </c:barChart>
      <c:catAx>
        <c:axId val="2094734552"/>
        <c:scaling>
          <c:orientation val="minMax"/>
        </c:scaling>
        <c:delete val="0"/>
        <c:axPos val="b"/>
        <c:title>
          <c:tx>
            <c:rich>
              <a:bodyPr rot="0"/>
              <a:lstStyle/>
              <a:p>
                <a:pPr>
                  <a:defRPr sz="1602" b="1" i="0" u="none" strike="noStrike">
                    <a:solidFill>
                      <a:srgbClr val="000000"/>
                    </a:solidFill>
                    <a:latin typeface="Arial"/>
                  </a:defRPr>
                </a:pPr>
                <a:r>
                  <a:rPr lang="en-CA" sz="1602" b="1" i="0" u="none" strike="noStrike">
                    <a:solidFill>
                      <a:srgbClr val="000000"/>
                    </a:solidFill>
                    <a:latin typeface="Arial"/>
                  </a:rPr>
                  <a:t>Age</a:t>
                </a:r>
              </a:p>
            </c:rich>
          </c:tx>
          <c:overlay val="1"/>
        </c:title>
        <c:numFmt formatCode="0" sourceLinked="0"/>
        <c:majorTickMark val="out"/>
        <c:minorTickMark val="none"/>
        <c:tickLblPos val="low"/>
        <c:spPr>
          <a:ln w="12700" cap="flat">
            <a:solidFill>
              <a:srgbClr val="000000"/>
            </a:solidFill>
            <a:prstDash val="solid"/>
            <a:round/>
          </a:ln>
        </c:spPr>
        <c:txPr>
          <a:bodyPr rot="0"/>
          <a:lstStyle/>
          <a:p>
            <a:pPr>
              <a:defRPr sz="1402" b="0" i="0" u="none" strike="noStrike">
                <a:solidFill>
                  <a:srgbClr val="000000"/>
                </a:solidFill>
                <a:latin typeface="Arial"/>
              </a:defRPr>
            </a:pPr>
            <a:endParaRPr lang="en-US"/>
          </a:p>
        </c:txPr>
        <c:crossAx val="2094734553"/>
        <c:crosses val="autoZero"/>
        <c:auto val="1"/>
        <c:lblAlgn val="ctr"/>
        <c:lblOffset val="100"/>
        <c:tickLblSkip val="5"/>
        <c:noMultiLvlLbl val="1"/>
      </c:catAx>
      <c:valAx>
        <c:axId val="2094734553"/>
        <c:scaling>
          <c:orientation val="minMax"/>
        </c:scaling>
        <c:delete val="0"/>
        <c:axPos val="l"/>
        <c:majorGridlines>
          <c:spPr>
            <a:ln w="12700" cap="flat">
              <a:solidFill>
                <a:srgbClr val="FFFFFF"/>
              </a:solidFill>
              <a:prstDash val="solid"/>
              <a:round/>
            </a:ln>
          </c:spPr>
        </c:majorGridlines>
        <c:title>
          <c:tx>
            <c:rich>
              <a:bodyPr rot="-5400000"/>
              <a:lstStyle/>
              <a:p>
                <a:pPr>
                  <a:defRPr sz="1602" b="1" i="0" u="none" strike="noStrike">
                    <a:solidFill>
                      <a:srgbClr val="000000"/>
                    </a:solidFill>
                    <a:latin typeface="Avenir Next Regular"/>
                  </a:defRPr>
                </a:pPr>
                <a:r>
                  <a:rPr lang="en-CA" sz="1602" b="1" i="0" u="none" strike="noStrike">
                    <a:solidFill>
                      <a:srgbClr val="000000"/>
                    </a:solidFill>
                    <a:latin typeface="Avenir Next Regular"/>
                  </a:rPr>
                  <a:t>Annual Pension</a:t>
                </a:r>
              </a:p>
            </c:rich>
          </c:tx>
          <c:overlay val="1"/>
        </c:title>
        <c:numFmt formatCode="&quot;$&quot;#,##0" sourceLinked="0"/>
        <c:majorTickMark val="out"/>
        <c:minorTickMark val="none"/>
        <c:tickLblPos val="nextTo"/>
        <c:spPr>
          <a:ln w="12700" cap="flat">
            <a:solidFill>
              <a:srgbClr val="000000"/>
            </a:solidFill>
            <a:prstDash val="solid"/>
            <a:round/>
          </a:ln>
        </c:spPr>
        <c:txPr>
          <a:bodyPr rot="0"/>
          <a:lstStyle/>
          <a:p>
            <a:pPr>
              <a:defRPr sz="1402" b="0" i="0" u="none" strike="noStrike">
                <a:solidFill>
                  <a:srgbClr val="000000"/>
                </a:solidFill>
                <a:latin typeface="Avenir Next Regular"/>
              </a:defRPr>
            </a:pPr>
            <a:endParaRPr lang="en-US"/>
          </a:p>
        </c:txPr>
        <c:crossAx val="2094734552"/>
        <c:crosses val="autoZero"/>
        <c:crossBetween val="between"/>
        <c:majorUnit val="22500"/>
        <c:minorUnit val="11250"/>
      </c:valAx>
      <c:spPr>
        <a:noFill/>
        <a:ln w="12700" cap="flat">
          <a:noFill/>
          <a:miter lim="400000"/>
        </a:ln>
        <a:effectLst/>
      </c:spPr>
    </c:plotArea>
    <c:legend>
      <c:legendPos val="b"/>
      <c:layout>
        <c:manualLayout>
          <c:xMode val="edge"/>
          <c:yMode val="edge"/>
          <c:x val="0.28412300000000001"/>
          <c:y val="0.94461099999999998"/>
          <c:w val="0.54067399999999999"/>
          <c:h val="5.5389099999999997E-2"/>
        </c:manualLayout>
      </c:layout>
      <c:overlay val="1"/>
      <c:spPr>
        <a:solidFill>
          <a:srgbClr val="FFFFFF"/>
        </a:solidFill>
        <a:ln w="3175" cap="flat">
          <a:solidFill>
            <a:srgbClr val="000000"/>
          </a:solidFill>
          <a:prstDash val="solid"/>
          <a:round/>
        </a:ln>
        <a:effectLst/>
      </c:spPr>
      <c:txPr>
        <a:bodyPr rot="0"/>
        <a:lstStyle/>
        <a:p>
          <a:pPr>
            <a:defRPr sz="1241" b="0" i="0" u="none" strike="noStrike">
              <a:solidFill>
                <a:srgbClr val="000000"/>
              </a:solidFill>
              <a:latin typeface="Avenir Next Regular"/>
            </a:defRPr>
          </a:pPr>
          <a:endParaRPr lang="en-US"/>
        </a:p>
      </c:txPr>
    </c:legend>
    <c:plotVisOnly val="1"/>
    <c:dispBlanksAs val="gap"/>
    <c:showDLblsOverMax val="1"/>
  </c:chart>
  <c:spPr>
    <a:noFill/>
    <a:ln>
      <a:noFill/>
    </a:ln>
    <a:effectLst/>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96A742-E51A-44D6-8B36-BBAC03D2023B}" type="doc">
      <dgm:prSet loTypeId="urn:diagrams.loki3.com/BracketList" loCatId="list" qsTypeId="urn:microsoft.com/office/officeart/2005/8/quickstyle/simple1" qsCatId="simple" csTypeId="urn:microsoft.com/office/officeart/2005/8/colors/colorful3" csCatId="colorful" phldr="1"/>
      <dgm:spPr/>
      <dgm:t>
        <a:bodyPr/>
        <a:lstStyle/>
        <a:p>
          <a:endParaRPr lang="en-US"/>
        </a:p>
      </dgm:t>
    </dgm:pt>
    <dgm:pt modelId="{430B8984-228E-477A-B105-2DC8456768F9}">
      <dgm:prSet phldrT="[Text]"/>
      <dgm:spPr/>
      <dgm:t>
        <a:bodyPr/>
        <a:lstStyle/>
        <a:p>
          <a:r>
            <a:rPr lang="en-US" b="1" dirty="0" smtClean="0">
              <a:solidFill>
                <a:srgbClr val="C00000"/>
              </a:solidFill>
            </a:rPr>
            <a:t>Retirement</a:t>
          </a:r>
          <a:r>
            <a:rPr lang="en-US" dirty="0" smtClean="0"/>
            <a:t> </a:t>
          </a:r>
          <a:endParaRPr lang="en-US" dirty="0"/>
        </a:p>
      </dgm:t>
    </dgm:pt>
    <dgm:pt modelId="{85D0F03C-CABF-4662-98F3-6E5F65E87402}" type="parTrans" cxnId="{BADD9D82-747F-4628-B395-E22C3EE7BE86}">
      <dgm:prSet/>
      <dgm:spPr/>
      <dgm:t>
        <a:bodyPr/>
        <a:lstStyle/>
        <a:p>
          <a:endParaRPr lang="en-US"/>
        </a:p>
      </dgm:t>
    </dgm:pt>
    <dgm:pt modelId="{06627997-9E75-444E-8BD9-408362B71170}" type="sibTrans" cxnId="{BADD9D82-747F-4628-B395-E22C3EE7BE86}">
      <dgm:prSet/>
      <dgm:spPr/>
      <dgm:t>
        <a:bodyPr/>
        <a:lstStyle/>
        <a:p>
          <a:endParaRPr lang="en-US"/>
        </a:p>
      </dgm:t>
    </dgm:pt>
    <dgm:pt modelId="{D620B8D4-972E-47F8-A742-847AB4A265F0}">
      <dgm:prSet phldrT="[Text]"/>
      <dgm:spPr/>
      <dgm:t>
        <a:bodyPr/>
        <a:lstStyle/>
        <a:p>
          <a:r>
            <a:rPr lang="en-US" dirty="0" smtClean="0"/>
            <a:t>Process</a:t>
          </a:r>
          <a:endParaRPr lang="en-US" dirty="0"/>
        </a:p>
      </dgm:t>
    </dgm:pt>
    <dgm:pt modelId="{2926B67E-4377-4C1B-AD3A-545D9A27AC51}" type="parTrans" cxnId="{32AC30F5-934A-41DD-8A1B-8FC087CA6FA8}">
      <dgm:prSet/>
      <dgm:spPr/>
      <dgm:t>
        <a:bodyPr/>
        <a:lstStyle/>
        <a:p>
          <a:endParaRPr lang="en-US"/>
        </a:p>
      </dgm:t>
    </dgm:pt>
    <dgm:pt modelId="{262E0176-F1F9-4117-A86A-882966633ECC}" type="sibTrans" cxnId="{32AC30F5-934A-41DD-8A1B-8FC087CA6FA8}">
      <dgm:prSet/>
      <dgm:spPr/>
      <dgm:t>
        <a:bodyPr/>
        <a:lstStyle/>
        <a:p>
          <a:endParaRPr lang="en-US"/>
        </a:p>
      </dgm:t>
    </dgm:pt>
    <dgm:pt modelId="{71D94B5B-3474-46D9-84F3-2E5CBE82FADB}">
      <dgm:prSet phldrT="[Text]"/>
      <dgm:spPr/>
      <dgm:t>
        <a:bodyPr/>
        <a:lstStyle/>
        <a:p>
          <a:r>
            <a:rPr lang="en-US" b="1" dirty="0" smtClean="0">
              <a:solidFill>
                <a:schemeClr val="bg2">
                  <a:lumMod val="50000"/>
                </a:schemeClr>
              </a:solidFill>
            </a:rPr>
            <a:t>Pension</a:t>
          </a:r>
          <a:r>
            <a:rPr lang="en-US" b="1" dirty="0" smtClean="0">
              <a:solidFill>
                <a:schemeClr val="tx1">
                  <a:lumMod val="50000"/>
                  <a:lumOff val="50000"/>
                </a:schemeClr>
              </a:solidFill>
            </a:rPr>
            <a:t> </a:t>
          </a:r>
          <a:endParaRPr lang="en-US" b="1" dirty="0">
            <a:solidFill>
              <a:schemeClr val="tx1">
                <a:lumMod val="50000"/>
                <a:lumOff val="50000"/>
              </a:schemeClr>
            </a:solidFill>
          </a:endParaRPr>
        </a:p>
      </dgm:t>
    </dgm:pt>
    <dgm:pt modelId="{66EC0A4E-2A21-4A78-BD73-0936A9E43D35}" type="parTrans" cxnId="{A478C7A4-05FC-4139-8F1D-CCA2442ABD81}">
      <dgm:prSet/>
      <dgm:spPr/>
      <dgm:t>
        <a:bodyPr/>
        <a:lstStyle/>
        <a:p>
          <a:endParaRPr lang="en-US"/>
        </a:p>
      </dgm:t>
    </dgm:pt>
    <dgm:pt modelId="{3AF5CA89-23BC-495F-9F1D-BB998A90E807}" type="sibTrans" cxnId="{A478C7A4-05FC-4139-8F1D-CCA2442ABD81}">
      <dgm:prSet/>
      <dgm:spPr/>
      <dgm:t>
        <a:bodyPr/>
        <a:lstStyle/>
        <a:p>
          <a:endParaRPr lang="en-US"/>
        </a:p>
      </dgm:t>
    </dgm:pt>
    <dgm:pt modelId="{61D1F4A3-A10E-4C87-92A4-472F19D633DF}">
      <dgm:prSet phldrT="[Text]"/>
      <dgm:spPr/>
      <dgm:t>
        <a:bodyPr/>
        <a:lstStyle/>
        <a:p>
          <a:r>
            <a:rPr lang="en-US" dirty="0" smtClean="0"/>
            <a:t>Pension Presentation by 255 FSPP Board of Trustees</a:t>
          </a:r>
          <a:endParaRPr lang="en-US" dirty="0"/>
        </a:p>
      </dgm:t>
    </dgm:pt>
    <dgm:pt modelId="{DA898253-009F-45CB-A60A-B2FC55E89918}" type="parTrans" cxnId="{CFDAE272-622A-4E83-AC06-8FDD5AE1A29E}">
      <dgm:prSet/>
      <dgm:spPr/>
      <dgm:t>
        <a:bodyPr/>
        <a:lstStyle/>
        <a:p>
          <a:endParaRPr lang="en-US"/>
        </a:p>
      </dgm:t>
    </dgm:pt>
    <dgm:pt modelId="{83996CD4-AD89-41FA-B810-D77D92AA2FE1}" type="sibTrans" cxnId="{CFDAE272-622A-4E83-AC06-8FDD5AE1A29E}">
      <dgm:prSet/>
      <dgm:spPr/>
      <dgm:t>
        <a:bodyPr/>
        <a:lstStyle/>
        <a:p>
          <a:endParaRPr lang="en-US"/>
        </a:p>
      </dgm:t>
    </dgm:pt>
    <dgm:pt modelId="{EBB7DAF5-5B4D-46C9-A6D4-B7201C40320C}">
      <dgm:prSet phldrT="[Text]"/>
      <dgm:spPr/>
      <dgm:t>
        <a:bodyPr/>
        <a:lstStyle/>
        <a:p>
          <a:endParaRPr lang="en-US" dirty="0"/>
        </a:p>
      </dgm:t>
    </dgm:pt>
    <dgm:pt modelId="{60CB2079-3201-47D9-8EF8-98FC242B4AA4}" type="parTrans" cxnId="{82615CF4-8BDF-4CEE-BB91-7BADD8967DE7}">
      <dgm:prSet/>
      <dgm:spPr/>
      <dgm:t>
        <a:bodyPr/>
        <a:lstStyle/>
        <a:p>
          <a:endParaRPr lang="en-US"/>
        </a:p>
      </dgm:t>
    </dgm:pt>
    <dgm:pt modelId="{F22BB121-5E19-4E72-8C7F-4AAA1830AB97}" type="sibTrans" cxnId="{82615CF4-8BDF-4CEE-BB91-7BADD8967DE7}">
      <dgm:prSet/>
      <dgm:spPr/>
      <dgm:t>
        <a:bodyPr/>
        <a:lstStyle/>
        <a:p>
          <a:endParaRPr lang="en-US"/>
        </a:p>
      </dgm:t>
    </dgm:pt>
    <dgm:pt modelId="{33F7CDAF-F460-44DE-B752-2EFE6A29E412}">
      <dgm:prSet phldrT="[Text]"/>
      <dgm:spPr/>
      <dgm:t>
        <a:bodyPr/>
        <a:lstStyle/>
        <a:p>
          <a:r>
            <a:rPr lang="en-US" dirty="0" smtClean="0"/>
            <a:t>Considerations</a:t>
          </a:r>
          <a:endParaRPr lang="en-US" dirty="0"/>
        </a:p>
      </dgm:t>
    </dgm:pt>
    <dgm:pt modelId="{245EE034-9F52-4699-9653-76086EBF5253}" type="parTrans" cxnId="{719DD295-79B8-4A5A-A971-D6255570D412}">
      <dgm:prSet/>
      <dgm:spPr/>
      <dgm:t>
        <a:bodyPr/>
        <a:lstStyle/>
        <a:p>
          <a:endParaRPr lang="en-US"/>
        </a:p>
      </dgm:t>
    </dgm:pt>
    <dgm:pt modelId="{16E39071-0CC4-4607-B102-261C1F5B4FD9}" type="sibTrans" cxnId="{719DD295-79B8-4A5A-A971-D6255570D412}">
      <dgm:prSet/>
      <dgm:spPr/>
      <dgm:t>
        <a:bodyPr/>
        <a:lstStyle/>
        <a:p>
          <a:endParaRPr lang="en-US"/>
        </a:p>
      </dgm:t>
    </dgm:pt>
    <dgm:pt modelId="{6BFF6DDC-FC1C-4D2C-9118-FBC0722F7EA6}">
      <dgm:prSet phldrT="[Text]"/>
      <dgm:spPr/>
      <dgm:t>
        <a:bodyPr/>
        <a:lstStyle/>
        <a:p>
          <a:r>
            <a:rPr lang="en-US" dirty="0" smtClean="0"/>
            <a:t>Union Support Available</a:t>
          </a:r>
          <a:endParaRPr lang="en-US" dirty="0"/>
        </a:p>
      </dgm:t>
    </dgm:pt>
    <dgm:pt modelId="{CB984FAC-7CA9-414E-91F2-8B74113DAC7B}" type="parTrans" cxnId="{B5E13D7A-5CE6-4055-ABC3-7004D9149A38}">
      <dgm:prSet/>
      <dgm:spPr/>
      <dgm:t>
        <a:bodyPr/>
        <a:lstStyle/>
        <a:p>
          <a:endParaRPr lang="en-US"/>
        </a:p>
      </dgm:t>
    </dgm:pt>
    <dgm:pt modelId="{BF43E05F-0BBD-4732-A53C-CDE8CD76B565}" type="sibTrans" cxnId="{B5E13D7A-5CE6-4055-ABC3-7004D9149A38}">
      <dgm:prSet/>
      <dgm:spPr/>
      <dgm:t>
        <a:bodyPr/>
        <a:lstStyle/>
        <a:p>
          <a:endParaRPr lang="en-US"/>
        </a:p>
      </dgm:t>
    </dgm:pt>
    <dgm:pt modelId="{572B2A27-EEA3-4281-A4E5-3B016E585DE4}">
      <dgm:prSet phldrT="[Text]"/>
      <dgm:spPr/>
      <dgm:t>
        <a:bodyPr/>
        <a:lstStyle/>
        <a:p>
          <a:endParaRPr lang="en-US" dirty="0"/>
        </a:p>
      </dgm:t>
    </dgm:pt>
    <dgm:pt modelId="{42DEAE49-A232-48F8-B77A-BCC0B887A2B7}" type="parTrans" cxnId="{AF5AD277-0315-427A-959E-F65761DF326B}">
      <dgm:prSet/>
      <dgm:spPr/>
      <dgm:t>
        <a:bodyPr/>
        <a:lstStyle/>
        <a:p>
          <a:endParaRPr lang="en-US"/>
        </a:p>
      </dgm:t>
    </dgm:pt>
    <dgm:pt modelId="{AE93C87D-3B71-47B8-9338-3F08AE36D4E3}" type="sibTrans" cxnId="{AF5AD277-0315-427A-959E-F65761DF326B}">
      <dgm:prSet/>
      <dgm:spPr/>
      <dgm:t>
        <a:bodyPr/>
        <a:lstStyle/>
        <a:p>
          <a:endParaRPr lang="en-US"/>
        </a:p>
      </dgm:t>
    </dgm:pt>
    <dgm:pt modelId="{4FE600DD-5F3B-40ED-92F8-9E81182073F2}" type="pres">
      <dgm:prSet presAssocID="{0896A742-E51A-44D6-8B36-BBAC03D2023B}" presName="Name0" presStyleCnt="0">
        <dgm:presLayoutVars>
          <dgm:dir/>
          <dgm:animLvl val="lvl"/>
          <dgm:resizeHandles val="exact"/>
        </dgm:presLayoutVars>
      </dgm:prSet>
      <dgm:spPr/>
      <dgm:t>
        <a:bodyPr/>
        <a:lstStyle/>
        <a:p>
          <a:endParaRPr lang="en-US"/>
        </a:p>
      </dgm:t>
    </dgm:pt>
    <dgm:pt modelId="{E2A6695E-7EEB-4A08-937D-037681548E11}" type="pres">
      <dgm:prSet presAssocID="{430B8984-228E-477A-B105-2DC8456768F9}" presName="linNode" presStyleCnt="0"/>
      <dgm:spPr/>
    </dgm:pt>
    <dgm:pt modelId="{A153E3CB-47CF-483E-B87C-60104D683F1F}" type="pres">
      <dgm:prSet presAssocID="{430B8984-228E-477A-B105-2DC8456768F9}" presName="parTx" presStyleLbl="revTx" presStyleIdx="0" presStyleCnt="2">
        <dgm:presLayoutVars>
          <dgm:chMax val="1"/>
          <dgm:bulletEnabled val="1"/>
        </dgm:presLayoutVars>
      </dgm:prSet>
      <dgm:spPr/>
      <dgm:t>
        <a:bodyPr/>
        <a:lstStyle/>
        <a:p>
          <a:endParaRPr lang="en-US"/>
        </a:p>
      </dgm:t>
    </dgm:pt>
    <dgm:pt modelId="{D05321DF-E6E9-49EE-9B39-D3331CC4ABF4}" type="pres">
      <dgm:prSet presAssocID="{430B8984-228E-477A-B105-2DC8456768F9}" presName="bracket" presStyleLbl="parChTrans1D1" presStyleIdx="0" presStyleCnt="2"/>
      <dgm:spPr/>
    </dgm:pt>
    <dgm:pt modelId="{9A69BAF3-3980-4A1F-BE1E-14F55EB81EC1}" type="pres">
      <dgm:prSet presAssocID="{430B8984-228E-477A-B105-2DC8456768F9}" presName="spH" presStyleCnt="0"/>
      <dgm:spPr/>
    </dgm:pt>
    <dgm:pt modelId="{9F9911CF-EBE0-44B1-BE2D-7922A9A3D64B}" type="pres">
      <dgm:prSet presAssocID="{430B8984-228E-477A-B105-2DC8456768F9}" presName="desTx" presStyleLbl="node1" presStyleIdx="0" presStyleCnt="2" custScaleX="105445" custScaleY="79185" custLinFactNeighborX="1154" custLinFactNeighborY="-4093">
        <dgm:presLayoutVars>
          <dgm:bulletEnabled val="1"/>
        </dgm:presLayoutVars>
      </dgm:prSet>
      <dgm:spPr/>
      <dgm:t>
        <a:bodyPr/>
        <a:lstStyle/>
        <a:p>
          <a:endParaRPr lang="en-US"/>
        </a:p>
      </dgm:t>
    </dgm:pt>
    <dgm:pt modelId="{06ABB4F1-CD55-47DC-8DA7-0893F4CDD1A0}" type="pres">
      <dgm:prSet presAssocID="{06627997-9E75-444E-8BD9-408362B71170}" presName="spV" presStyleCnt="0"/>
      <dgm:spPr/>
    </dgm:pt>
    <dgm:pt modelId="{C2C5BA9E-FF40-403D-94E6-79130A0410D9}" type="pres">
      <dgm:prSet presAssocID="{71D94B5B-3474-46D9-84F3-2E5CBE82FADB}" presName="linNode" presStyleCnt="0"/>
      <dgm:spPr/>
    </dgm:pt>
    <dgm:pt modelId="{EF52DB98-1921-4395-9BCE-EAB5E6B5B599}" type="pres">
      <dgm:prSet presAssocID="{71D94B5B-3474-46D9-84F3-2E5CBE82FADB}" presName="parTx" presStyleLbl="revTx" presStyleIdx="1" presStyleCnt="2">
        <dgm:presLayoutVars>
          <dgm:chMax val="1"/>
          <dgm:bulletEnabled val="1"/>
        </dgm:presLayoutVars>
      </dgm:prSet>
      <dgm:spPr/>
      <dgm:t>
        <a:bodyPr/>
        <a:lstStyle/>
        <a:p>
          <a:endParaRPr lang="en-US"/>
        </a:p>
      </dgm:t>
    </dgm:pt>
    <dgm:pt modelId="{0D381DEF-408C-4AFE-850C-00D777CE1597}" type="pres">
      <dgm:prSet presAssocID="{71D94B5B-3474-46D9-84F3-2E5CBE82FADB}" presName="bracket" presStyleLbl="parChTrans1D1" presStyleIdx="1" presStyleCnt="2"/>
      <dgm:spPr/>
    </dgm:pt>
    <dgm:pt modelId="{0F764B69-CC24-4A7A-8258-F327B1B64862}" type="pres">
      <dgm:prSet presAssocID="{71D94B5B-3474-46D9-84F3-2E5CBE82FADB}" presName="spH" presStyleCnt="0"/>
      <dgm:spPr/>
    </dgm:pt>
    <dgm:pt modelId="{FF33CC1A-F15D-4892-9BB0-1FCE964B238B}" type="pres">
      <dgm:prSet presAssocID="{71D94B5B-3474-46D9-84F3-2E5CBE82FADB}" presName="desTx" presStyleLbl="node1" presStyleIdx="1" presStyleCnt="2" custLinFactNeighborX="3775" custLinFactNeighborY="-435">
        <dgm:presLayoutVars>
          <dgm:bulletEnabled val="1"/>
        </dgm:presLayoutVars>
      </dgm:prSet>
      <dgm:spPr/>
      <dgm:t>
        <a:bodyPr/>
        <a:lstStyle/>
        <a:p>
          <a:endParaRPr lang="en-US"/>
        </a:p>
      </dgm:t>
    </dgm:pt>
  </dgm:ptLst>
  <dgm:cxnLst>
    <dgm:cxn modelId="{32AC30F5-934A-41DD-8A1B-8FC087CA6FA8}" srcId="{430B8984-228E-477A-B105-2DC8456768F9}" destId="{D620B8D4-972E-47F8-A742-847AB4A265F0}" srcOrd="1" destOrd="0" parTransId="{2926B67E-4377-4C1B-AD3A-545D9A27AC51}" sibTransId="{262E0176-F1F9-4117-A86A-882966633ECC}"/>
    <dgm:cxn modelId="{A478C7A4-05FC-4139-8F1D-CCA2442ABD81}" srcId="{0896A742-E51A-44D6-8B36-BBAC03D2023B}" destId="{71D94B5B-3474-46D9-84F3-2E5CBE82FADB}" srcOrd="1" destOrd="0" parTransId="{66EC0A4E-2A21-4A78-BD73-0936A9E43D35}" sibTransId="{3AF5CA89-23BC-495F-9F1D-BB998A90E807}"/>
    <dgm:cxn modelId="{82615CF4-8BDF-4CEE-BB91-7BADD8967DE7}" srcId="{430B8984-228E-477A-B105-2DC8456768F9}" destId="{EBB7DAF5-5B4D-46C9-A6D4-B7201C40320C}" srcOrd="4" destOrd="0" parTransId="{60CB2079-3201-47D9-8EF8-98FC242B4AA4}" sibTransId="{F22BB121-5E19-4E72-8C7F-4AAA1830AB97}"/>
    <dgm:cxn modelId="{B5E13D7A-5CE6-4055-ABC3-7004D9149A38}" srcId="{430B8984-228E-477A-B105-2DC8456768F9}" destId="{6BFF6DDC-FC1C-4D2C-9118-FBC0722F7EA6}" srcOrd="3" destOrd="0" parTransId="{CB984FAC-7CA9-414E-91F2-8B74113DAC7B}" sibTransId="{BF43E05F-0BBD-4732-A53C-CDE8CD76B565}"/>
    <dgm:cxn modelId="{719DD295-79B8-4A5A-A971-D6255570D412}" srcId="{430B8984-228E-477A-B105-2DC8456768F9}" destId="{33F7CDAF-F460-44DE-B752-2EFE6A29E412}" srcOrd="2" destOrd="0" parTransId="{245EE034-9F52-4699-9653-76086EBF5253}" sibTransId="{16E39071-0CC4-4607-B102-261C1F5B4FD9}"/>
    <dgm:cxn modelId="{936058F9-D66D-41F0-82EE-C6910124FE94}" type="presOf" srcId="{EBB7DAF5-5B4D-46C9-A6D4-B7201C40320C}" destId="{9F9911CF-EBE0-44B1-BE2D-7922A9A3D64B}" srcOrd="0" destOrd="4" presId="urn:diagrams.loki3.com/BracketList"/>
    <dgm:cxn modelId="{C51081EF-0213-4E01-9434-79005EE230D0}" type="presOf" srcId="{0896A742-E51A-44D6-8B36-BBAC03D2023B}" destId="{4FE600DD-5F3B-40ED-92F8-9E81182073F2}" srcOrd="0" destOrd="0" presId="urn:diagrams.loki3.com/BracketList"/>
    <dgm:cxn modelId="{37832DF1-1CF0-47B5-9E1A-55643502A8E8}" type="presOf" srcId="{572B2A27-EEA3-4281-A4E5-3B016E585DE4}" destId="{9F9911CF-EBE0-44B1-BE2D-7922A9A3D64B}" srcOrd="0" destOrd="0" presId="urn:diagrams.loki3.com/BracketList"/>
    <dgm:cxn modelId="{AFAF3387-FD38-4296-900C-77FCD244E656}" type="presOf" srcId="{6BFF6DDC-FC1C-4D2C-9118-FBC0722F7EA6}" destId="{9F9911CF-EBE0-44B1-BE2D-7922A9A3D64B}" srcOrd="0" destOrd="3" presId="urn:diagrams.loki3.com/BracketList"/>
    <dgm:cxn modelId="{8671EAA5-28F6-4C4F-8338-62025C2DE909}" type="presOf" srcId="{61D1F4A3-A10E-4C87-92A4-472F19D633DF}" destId="{FF33CC1A-F15D-4892-9BB0-1FCE964B238B}" srcOrd="0" destOrd="0" presId="urn:diagrams.loki3.com/BracketList"/>
    <dgm:cxn modelId="{BA39547B-2069-4733-ACD6-FFDA25DDED5D}" type="presOf" srcId="{430B8984-228E-477A-B105-2DC8456768F9}" destId="{A153E3CB-47CF-483E-B87C-60104D683F1F}" srcOrd="0" destOrd="0" presId="urn:diagrams.loki3.com/BracketList"/>
    <dgm:cxn modelId="{BADD9D82-747F-4628-B395-E22C3EE7BE86}" srcId="{0896A742-E51A-44D6-8B36-BBAC03D2023B}" destId="{430B8984-228E-477A-B105-2DC8456768F9}" srcOrd="0" destOrd="0" parTransId="{85D0F03C-CABF-4662-98F3-6E5F65E87402}" sibTransId="{06627997-9E75-444E-8BD9-408362B71170}"/>
    <dgm:cxn modelId="{AF5AD277-0315-427A-959E-F65761DF326B}" srcId="{430B8984-228E-477A-B105-2DC8456768F9}" destId="{572B2A27-EEA3-4281-A4E5-3B016E585DE4}" srcOrd="0" destOrd="0" parTransId="{42DEAE49-A232-48F8-B77A-BCC0B887A2B7}" sibTransId="{AE93C87D-3B71-47B8-9338-3F08AE36D4E3}"/>
    <dgm:cxn modelId="{8E661C84-74D7-4629-A202-8A5FA153D8BD}" type="presOf" srcId="{D620B8D4-972E-47F8-A742-847AB4A265F0}" destId="{9F9911CF-EBE0-44B1-BE2D-7922A9A3D64B}" srcOrd="0" destOrd="1" presId="urn:diagrams.loki3.com/BracketList"/>
    <dgm:cxn modelId="{FAF09887-D194-4902-A440-CA48BAB1ECE0}" type="presOf" srcId="{33F7CDAF-F460-44DE-B752-2EFE6A29E412}" destId="{9F9911CF-EBE0-44B1-BE2D-7922A9A3D64B}" srcOrd="0" destOrd="2" presId="urn:diagrams.loki3.com/BracketList"/>
    <dgm:cxn modelId="{CFDAE272-622A-4E83-AC06-8FDD5AE1A29E}" srcId="{71D94B5B-3474-46D9-84F3-2E5CBE82FADB}" destId="{61D1F4A3-A10E-4C87-92A4-472F19D633DF}" srcOrd="0" destOrd="0" parTransId="{DA898253-009F-45CB-A60A-B2FC55E89918}" sibTransId="{83996CD4-AD89-41FA-B810-D77D92AA2FE1}"/>
    <dgm:cxn modelId="{CFDF47D8-D611-4E44-B1A1-CFAC59DDB480}" type="presOf" srcId="{71D94B5B-3474-46D9-84F3-2E5CBE82FADB}" destId="{EF52DB98-1921-4395-9BCE-EAB5E6B5B599}" srcOrd="0" destOrd="0" presId="urn:diagrams.loki3.com/BracketList"/>
    <dgm:cxn modelId="{48DD2ABD-690D-4EA3-A02C-5523CF854148}" type="presParOf" srcId="{4FE600DD-5F3B-40ED-92F8-9E81182073F2}" destId="{E2A6695E-7EEB-4A08-937D-037681548E11}" srcOrd="0" destOrd="0" presId="urn:diagrams.loki3.com/BracketList"/>
    <dgm:cxn modelId="{A66A3293-5793-406A-A067-49D074EEA68C}" type="presParOf" srcId="{E2A6695E-7EEB-4A08-937D-037681548E11}" destId="{A153E3CB-47CF-483E-B87C-60104D683F1F}" srcOrd="0" destOrd="0" presId="urn:diagrams.loki3.com/BracketList"/>
    <dgm:cxn modelId="{0EEF323B-A552-4158-A8F3-96AE8FEAA06B}" type="presParOf" srcId="{E2A6695E-7EEB-4A08-937D-037681548E11}" destId="{D05321DF-E6E9-49EE-9B39-D3331CC4ABF4}" srcOrd="1" destOrd="0" presId="urn:diagrams.loki3.com/BracketList"/>
    <dgm:cxn modelId="{F42EA703-706C-4FC4-BF7E-37C463003ECD}" type="presParOf" srcId="{E2A6695E-7EEB-4A08-937D-037681548E11}" destId="{9A69BAF3-3980-4A1F-BE1E-14F55EB81EC1}" srcOrd="2" destOrd="0" presId="urn:diagrams.loki3.com/BracketList"/>
    <dgm:cxn modelId="{698C96D1-ADCB-4C4C-BE8C-0FB8873A5ECA}" type="presParOf" srcId="{E2A6695E-7EEB-4A08-937D-037681548E11}" destId="{9F9911CF-EBE0-44B1-BE2D-7922A9A3D64B}" srcOrd="3" destOrd="0" presId="urn:diagrams.loki3.com/BracketList"/>
    <dgm:cxn modelId="{C8069E88-0CFF-4520-863A-3E26ED8997B0}" type="presParOf" srcId="{4FE600DD-5F3B-40ED-92F8-9E81182073F2}" destId="{06ABB4F1-CD55-47DC-8DA7-0893F4CDD1A0}" srcOrd="1" destOrd="0" presId="urn:diagrams.loki3.com/BracketList"/>
    <dgm:cxn modelId="{9107344A-D608-44D4-8183-322A343EDF72}" type="presParOf" srcId="{4FE600DD-5F3B-40ED-92F8-9E81182073F2}" destId="{C2C5BA9E-FF40-403D-94E6-79130A0410D9}" srcOrd="2" destOrd="0" presId="urn:diagrams.loki3.com/BracketList"/>
    <dgm:cxn modelId="{A97CB432-167F-401B-AA20-ED2803905C1F}" type="presParOf" srcId="{C2C5BA9E-FF40-403D-94E6-79130A0410D9}" destId="{EF52DB98-1921-4395-9BCE-EAB5E6B5B599}" srcOrd="0" destOrd="0" presId="urn:diagrams.loki3.com/BracketList"/>
    <dgm:cxn modelId="{A1F431E3-21A7-4E6B-8B3B-D5AA3482D68D}" type="presParOf" srcId="{C2C5BA9E-FF40-403D-94E6-79130A0410D9}" destId="{0D381DEF-408C-4AFE-850C-00D777CE1597}" srcOrd="1" destOrd="0" presId="urn:diagrams.loki3.com/BracketList"/>
    <dgm:cxn modelId="{6D67FA5B-458D-407C-BCA6-F50851247037}" type="presParOf" srcId="{C2C5BA9E-FF40-403D-94E6-79130A0410D9}" destId="{0F764B69-CC24-4A7A-8258-F327B1B64862}" srcOrd="2" destOrd="0" presId="urn:diagrams.loki3.com/BracketList"/>
    <dgm:cxn modelId="{C8A58783-B181-4825-A934-5C605C466512}" type="presParOf" srcId="{C2C5BA9E-FF40-403D-94E6-79130A0410D9}" destId="{FF33CC1A-F15D-4892-9BB0-1FCE964B238B}"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3E3CB-47CF-483E-B87C-60104D683F1F}">
      <dsp:nvSpPr>
        <dsp:cNvPr id="0" name=""/>
        <dsp:cNvSpPr/>
      </dsp:nvSpPr>
      <dsp:spPr>
        <a:xfrm>
          <a:off x="0" y="1808765"/>
          <a:ext cx="2904482" cy="772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78740" rIns="220472" bIns="78740" numCol="1" spcCol="1270" anchor="ctr" anchorCtr="0">
          <a:noAutofit/>
        </a:bodyPr>
        <a:lstStyle/>
        <a:p>
          <a:pPr lvl="0" algn="r" defTabSz="1377950">
            <a:lnSpc>
              <a:spcPct val="90000"/>
            </a:lnSpc>
            <a:spcBef>
              <a:spcPct val="0"/>
            </a:spcBef>
            <a:spcAft>
              <a:spcPct val="35000"/>
            </a:spcAft>
          </a:pPr>
          <a:r>
            <a:rPr lang="en-US" sz="3100" b="1" kern="1200" dirty="0" smtClean="0">
              <a:solidFill>
                <a:srgbClr val="C00000"/>
              </a:solidFill>
            </a:rPr>
            <a:t>Retirement</a:t>
          </a:r>
          <a:r>
            <a:rPr lang="en-US" sz="3100" kern="1200" dirty="0" smtClean="0"/>
            <a:t> </a:t>
          </a:r>
          <a:endParaRPr lang="en-US" sz="3100" kern="1200" dirty="0"/>
        </a:p>
      </dsp:txBody>
      <dsp:txXfrm>
        <a:off x="0" y="1808765"/>
        <a:ext cx="2904482" cy="772200"/>
      </dsp:txXfrm>
    </dsp:sp>
    <dsp:sp modelId="{D05321DF-E6E9-49EE-9B39-D3331CC4ABF4}">
      <dsp:nvSpPr>
        <dsp:cNvPr id="0" name=""/>
        <dsp:cNvSpPr/>
      </dsp:nvSpPr>
      <dsp:spPr>
        <a:xfrm>
          <a:off x="2904482" y="457415"/>
          <a:ext cx="580896" cy="3474900"/>
        </a:xfrm>
        <a:prstGeom prst="leftBrace">
          <a:avLst>
            <a:gd name="adj1" fmla="val 35000"/>
            <a:gd name="adj2" fmla="val 5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9911CF-EBE0-44B1-BE2D-7922A9A3D64B}">
      <dsp:nvSpPr>
        <dsp:cNvPr id="0" name=""/>
        <dsp:cNvSpPr/>
      </dsp:nvSpPr>
      <dsp:spPr>
        <a:xfrm>
          <a:off x="3720418" y="676838"/>
          <a:ext cx="8330357" cy="275159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285750" lvl="1" indent="-285750" algn="l" defTabSz="1377950">
            <a:lnSpc>
              <a:spcPct val="90000"/>
            </a:lnSpc>
            <a:spcBef>
              <a:spcPct val="0"/>
            </a:spcBef>
            <a:spcAft>
              <a:spcPct val="15000"/>
            </a:spcAft>
            <a:buChar char="••"/>
          </a:pPr>
          <a:endParaRPr lang="en-US" sz="3100" kern="1200" dirty="0"/>
        </a:p>
        <a:p>
          <a:pPr marL="285750" lvl="1" indent="-285750" algn="l" defTabSz="1377950">
            <a:lnSpc>
              <a:spcPct val="90000"/>
            </a:lnSpc>
            <a:spcBef>
              <a:spcPct val="0"/>
            </a:spcBef>
            <a:spcAft>
              <a:spcPct val="15000"/>
            </a:spcAft>
            <a:buChar char="••"/>
          </a:pPr>
          <a:r>
            <a:rPr lang="en-US" sz="3100" kern="1200" dirty="0" smtClean="0"/>
            <a:t>Process</a:t>
          </a:r>
          <a:endParaRPr lang="en-US" sz="3100" kern="1200" dirty="0"/>
        </a:p>
        <a:p>
          <a:pPr marL="285750" lvl="1" indent="-285750" algn="l" defTabSz="1377950">
            <a:lnSpc>
              <a:spcPct val="90000"/>
            </a:lnSpc>
            <a:spcBef>
              <a:spcPct val="0"/>
            </a:spcBef>
            <a:spcAft>
              <a:spcPct val="15000"/>
            </a:spcAft>
            <a:buChar char="••"/>
          </a:pPr>
          <a:r>
            <a:rPr lang="en-US" sz="3100" kern="1200" dirty="0" smtClean="0"/>
            <a:t>Considerations</a:t>
          </a:r>
          <a:endParaRPr lang="en-US" sz="3100" kern="1200" dirty="0"/>
        </a:p>
        <a:p>
          <a:pPr marL="285750" lvl="1" indent="-285750" algn="l" defTabSz="1377950">
            <a:lnSpc>
              <a:spcPct val="90000"/>
            </a:lnSpc>
            <a:spcBef>
              <a:spcPct val="0"/>
            </a:spcBef>
            <a:spcAft>
              <a:spcPct val="15000"/>
            </a:spcAft>
            <a:buChar char="••"/>
          </a:pPr>
          <a:r>
            <a:rPr lang="en-US" sz="3100" kern="1200" dirty="0" smtClean="0"/>
            <a:t>Union Support Available</a:t>
          </a:r>
          <a:endParaRPr lang="en-US" sz="3100" kern="1200" dirty="0"/>
        </a:p>
        <a:p>
          <a:pPr marL="285750" lvl="1" indent="-285750" algn="l" defTabSz="1377950">
            <a:lnSpc>
              <a:spcPct val="90000"/>
            </a:lnSpc>
            <a:spcBef>
              <a:spcPct val="0"/>
            </a:spcBef>
            <a:spcAft>
              <a:spcPct val="15000"/>
            </a:spcAft>
            <a:buChar char="••"/>
          </a:pPr>
          <a:endParaRPr lang="en-US" sz="3100" kern="1200" dirty="0"/>
        </a:p>
      </dsp:txBody>
      <dsp:txXfrm>
        <a:off x="3720418" y="676838"/>
        <a:ext cx="8330357" cy="2751599"/>
      </dsp:txXfrm>
    </dsp:sp>
    <dsp:sp modelId="{EF52DB98-1921-4395-9BCE-EAB5E6B5B599}">
      <dsp:nvSpPr>
        <dsp:cNvPr id="0" name=""/>
        <dsp:cNvSpPr/>
      </dsp:nvSpPr>
      <dsp:spPr>
        <a:xfrm>
          <a:off x="0" y="4386422"/>
          <a:ext cx="3013363" cy="772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78740" rIns="220472" bIns="78740" numCol="1" spcCol="1270" anchor="ctr" anchorCtr="0">
          <a:noAutofit/>
        </a:bodyPr>
        <a:lstStyle/>
        <a:p>
          <a:pPr lvl="0" algn="r" defTabSz="1377950">
            <a:lnSpc>
              <a:spcPct val="90000"/>
            </a:lnSpc>
            <a:spcBef>
              <a:spcPct val="0"/>
            </a:spcBef>
            <a:spcAft>
              <a:spcPct val="35000"/>
            </a:spcAft>
          </a:pPr>
          <a:r>
            <a:rPr lang="en-US" sz="3100" b="1" kern="1200" dirty="0" smtClean="0">
              <a:solidFill>
                <a:schemeClr val="bg2">
                  <a:lumMod val="50000"/>
                </a:schemeClr>
              </a:solidFill>
            </a:rPr>
            <a:t>Pension</a:t>
          </a:r>
          <a:r>
            <a:rPr lang="en-US" sz="3100" b="1" kern="1200" dirty="0" smtClean="0">
              <a:solidFill>
                <a:schemeClr val="tx1">
                  <a:lumMod val="50000"/>
                  <a:lumOff val="50000"/>
                </a:schemeClr>
              </a:solidFill>
            </a:rPr>
            <a:t> </a:t>
          </a:r>
          <a:endParaRPr lang="en-US" sz="3100" b="1" kern="1200" dirty="0">
            <a:solidFill>
              <a:schemeClr val="tx1">
                <a:lumMod val="50000"/>
                <a:lumOff val="50000"/>
              </a:schemeClr>
            </a:solidFill>
          </a:endParaRPr>
        </a:p>
      </dsp:txBody>
      <dsp:txXfrm>
        <a:off x="0" y="4386422"/>
        <a:ext cx="3013363" cy="772200"/>
      </dsp:txXfrm>
    </dsp:sp>
    <dsp:sp modelId="{0D381DEF-408C-4AFE-850C-00D777CE1597}">
      <dsp:nvSpPr>
        <dsp:cNvPr id="0" name=""/>
        <dsp:cNvSpPr/>
      </dsp:nvSpPr>
      <dsp:spPr>
        <a:xfrm>
          <a:off x="3013363" y="4072715"/>
          <a:ext cx="602672" cy="1399612"/>
        </a:xfrm>
        <a:prstGeom prst="leftBrace">
          <a:avLst>
            <a:gd name="adj1" fmla="val 35000"/>
            <a:gd name="adj2" fmla="val 5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33CC1A-F15D-4892-9BB0-1FCE964B238B}">
      <dsp:nvSpPr>
        <dsp:cNvPr id="0" name=""/>
        <dsp:cNvSpPr/>
      </dsp:nvSpPr>
      <dsp:spPr>
        <a:xfrm>
          <a:off x="3857105" y="4066627"/>
          <a:ext cx="8196349" cy="1399612"/>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smtClean="0"/>
            <a:t>Pension Presentation by 255 FSPP Board of Trustees</a:t>
          </a:r>
          <a:endParaRPr lang="en-US" sz="3100" kern="1200" dirty="0"/>
        </a:p>
      </dsp:txBody>
      <dsp:txXfrm>
        <a:off x="3857105" y="4066627"/>
        <a:ext cx="8196349" cy="1399612"/>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481F0F-8BAD-4A5E-88CF-B7A96855FF62}" type="datetimeFigureOut">
              <a:rPr lang="en-CA" smtClean="0"/>
              <a:t>2023-12-13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D5026-3484-4228-90BF-6060C9AB9E8C}" type="slidenum">
              <a:rPr lang="en-CA" smtClean="0"/>
              <a:t>‹#›</a:t>
            </a:fld>
            <a:endParaRPr lang="en-CA"/>
          </a:p>
        </p:txBody>
      </p:sp>
    </p:spTree>
    <p:extLst>
      <p:ext uri="{BB962C8B-B14F-4D97-AF65-F5344CB8AC3E}">
        <p14:creationId xmlns:p14="http://schemas.microsoft.com/office/powerpoint/2010/main" val="2296159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xfrm>
            <a:off x="381000" y="685800"/>
            <a:ext cx="6096000" cy="3429000"/>
          </a:xfrm>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p>
            <a:r>
              <a:rPr dirty="0"/>
              <a:t>Intro</a:t>
            </a:r>
          </a:p>
        </p:txBody>
      </p:sp>
    </p:spTree>
    <p:extLst>
      <p:ext uri="{BB962C8B-B14F-4D97-AF65-F5344CB8AC3E}">
        <p14:creationId xmlns:p14="http://schemas.microsoft.com/office/powerpoint/2010/main" val="3987731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dirty="0"/>
              <a:t>The interaction between the plans can be confusing.</a:t>
            </a:r>
          </a:p>
          <a:p>
            <a:pPr marL="171450" indent="-171450">
              <a:buFont typeface="Arial" panose="020B0604020202020204" pitchFamily="34" charset="0"/>
              <a:buChar char="•"/>
            </a:pPr>
            <a:r>
              <a:rPr dirty="0"/>
              <a:t>One major source of confusion arises on early retirement, whether unreduced or reduced. </a:t>
            </a:r>
          </a:p>
          <a:p>
            <a:pPr marL="171450" indent="-171450">
              <a:buFont typeface="Arial" panose="020B0604020202020204" pitchFamily="34" charset="0"/>
              <a:buChar char="•"/>
            </a:pPr>
            <a:r>
              <a:rPr dirty="0"/>
              <a:t>Recall that the total benefit promise allows you to start your pension before age 55. This is not the case with LAPP, so FSPP as we will see, provides the pension to age 55.</a:t>
            </a:r>
          </a:p>
        </p:txBody>
      </p:sp>
    </p:spTree>
    <p:extLst>
      <p:ext uri="{BB962C8B-B14F-4D97-AF65-F5344CB8AC3E}">
        <p14:creationId xmlns:p14="http://schemas.microsoft.com/office/powerpoint/2010/main" val="4196897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Spouses should know what these options are, and receive unbiased advice regarding any choice to be made during what would be a stressful period. </a:t>
            </a:r>
            <a:endParaRPr lang="en-US" dirty="0"/>
          </a:p>
        </p:txBody>
      </p:sp>
    </p:spTree>
    <p:extLst>
      <p:ext uri="{BB962C8B-B14F-4D97-AF65-F5344CB8AC3E}">
        <p14:creationId xmlns:p14="http://schemas.microsoft.com/office/powerpoint/2010/main" val="4087154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xfrm>
            <a:off x="381000" y="685800"/>
            <a:ext cx="6096000" cy="3429000"/>
          </a:xfrm>
          <a:prstGeom prst="rect">
            <a:avLst/>
          </a:prstGeom>
        </p:spPr>
        <p:txBody>
          <a:bodyPr/>
          <a:lstStyle/>
          <a:p>
            <a:endParaRPr/>
          </a:p>
        </p:txBody>
      </p:sp>
      <p:sp>
        <p:nvSpPr>
          <p:cNvPr id="76" name="Shape 76"/>
          <p:cNvSpPr>
            <a:spLocks noGrp="1"/>
          </p:cNvSpPr>
          <p:nvPr>
            <p:ph type="body" sz="quarter" idx="1"/>
          </p:nvPr>
        </p:nvSpPr>
        <p:spPr>
          <a:prstGeom prst="rect">
            <a:avLst/>
          </a:prstGeom>
        </p:spPr>
        <p:txBody>
          <a:bodyPr/>
          <a:lstStyle/>
          <a:p>
            <a:r>
              <a:t>- Total benefit delivered through two separate pension plans</a:t>
            </a:r>
          </a:p>
        </p:txBody>
      </p:sp>
    </p:spTree>
    <p:extLst>
      <p:ext uri="{BB962C8B-B14F-4D97-AF65-F5344CB8AC3E}">
        <p14:creationId xmlns:p14="http://schemas.microsoft.com/office/powerpoint/2010/main" val="1728891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xfrm>
            <a:off x="381000" y="685800"/>
            <a:ext cx="6096000" cy="3429000"/>
          </a:xfrm>
          <a:prstGeom prst="rect">
            <a:avLst/>
          </a:prstGeom>
        </p:spPr>
        <p:txBody>
          <a:bodyPr/>
          <a:lstStyle/>
          <a:p>
            <a:endParaRPr/>
          </a:p>
        </p:txBody>
      </p:sp>
      <p:sp>
        <p:nvSpPr>
          <p:cNvPr id="83" name="Shape 83"/>
          <p:cNvSpPr>
            <a:spLocks noGrp="1"/>
          </p:cNvSpPr>
          <p:nvPr>
            <p:ph type="body" sz="quarter" idx="1"/>
          </p:nvPr>
        </p:nvSpPr>
        <p:spPr>
          <a:prstGeom prst="rect">
            <a:avLst/>
          </a:prstGeom>
        </p:spPr>
        <p:txBody>
          <a:bodyPr/>
          <a:lstStyle/>
          <a:p>
            <a:r>
              <a:t>LAPP – common benefits for all, no customization</a:t>
            </a:r>
          </a:p>
          <a:p>
            <a:r>
              <a:t>FSPP – provides customization for the Calgary Firefighters</a:t>
            </a:r>
          </a:p>
        </p:txBody>
      </p:sp>
    </p:spTree>
    <p:extLst>
      <p:ext uri="{BB962C8B-B14F-4D97-AF65-F5344CB8AC3E}">
        <p14:creationId xmlns:p14="http://schemas.microsoft.com/office/powerpoint/2010/main" val="1096810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381000" y="685800"/>
            <a:ext cx="6096000" cy="3429000"/>
          </a:xfrm>
          <a:prstGeom prst="rect">
            <a:avLst/>
          </a:prstGeom>
        </p:spPr>
        <p:txBody>
          <a:bodyPr/>
          <a:lstStyle/>
          <a:p>
            <a:endParaRPr/>
          </a:p>
        </p:txBody>
      </p:sp>
      <p:sp>
        <p:nvSpPr>
          <p:cNvPr id="98" name="Shape 98"/>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dirty="0"/>
              <a:t>Privacy rules prevent LAPP from sharing data with FSPP.</a:t>
            </a:r>
          </a:p>
          <a:p>
            <a:pPr marL="171450" indent="-171450">
              <a:buFont typeface="Arial" panose="020B0604020202020204" pitchFamily="34" charset="0"/>
              <a:buChar char="•"/>
            </a:pPr>
            <a:r>
              <a:rPr dirty="0"/>
              <a:t>At each life event (retirement, death) you will therefore need to deal with two administrators</a:t>
            </a:r>
            <a:r>
              <a:rPr lang="en-CA" dirty="0"/>
              <a:t>. </a:t>
            </a:r>
          </a:p>
          <a:p>
            <a:pPr marL="171450" indent="-171450">
              <a:buFont typeface="Arial" panose="020B0604020202020204" pitchFamily="34" charset="0"/>
              <a:buChar char="•"/>
            </a:pPr>
            <a:r>
              <a:rPr lang="en-CA" dirty="0"/>
              <a:t>Is more complex, but relatively speaking, these are good problems to have.</a:t>
            </a:r>
            <a:endParaRPr dirty="0"/>
          </a:p>
        </p:txBody>
      </p:sp>
    </p:spTree>
    <p:extLst>
      <p:ext uri="{BB962C8B-B14F-4D97-AF65-F5344CB8AC3E}">
        <p14:creationId xmlns:p14="http://schemas.microsoft.com/office/powerpoint/2010/main" val="1236237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lnSpc>
                <a:spcPct val="90000"/>
              </a:lnSpc>
              <a:spcBef>
                <a:spcPts val="600"/>
              </a:spcBef>
              <a:buFont typeface="Arial"/>
              <a:buChar char="•"/>
            </a:pPr>
            <a:r>
              <a:rPr lang="en-CA" dirty="0"/>
              <a:t>Prior to 1974, all City of Calgary</a:t>
            </a:r>
            <a:r>
              <a:rPr lang="en-CA" b="1" dirty="0"/>
              <a:t> </a:t>
            </a:r>
            <a:r>
              <a:rPr lang="en-CA" dirty="0"/>
              <a:t>employees enjoyed the benefits of a City of Calgary Pension.  City of Calgary employees did not belong to the provincial LAPP plan at that time.</a:t>
            </a:r>
          </a:p>
          <a:p>
            <a:pPr marL="342900" indent="-342900">
              <a:lnSpc>
                <a:spcPct val="90000"/>
              </a:lnSpc>
              <a:spcBef>
                <a:spcPts val="600"/>
              </a:spcBef>
              <a:buFont typeface="Arial"/>
              <a:buChar char="•"/>
            </a:pPr>
            <a:r>
              <a:rPr lang="en-CA" dirty="0"/>
              <a:t>In early 1972, the City chose to move all of its employees to the LAPP.</a:t>
            </a:r>
          </a:p>
          <a:p>
            <a:pPr marL="342900" indent="-342900">
              <a:lnSpc>
                <a:spcPct val="90000"/>
              </a:lnSpc>
              <a:spcBef>
                <a:spcPts val="600"/>
              </a:spcBef>
              <a:buFont typeface="Arial"/>
              <a:buChar char="•"/>
            </a:pPr>
            <a:r>
              <a:rPr lang="en-CA" dirty="0"/>
              <a:t>This action was detrimental to the interests of employees because pension benefits were not as good</a:t>
            </a:r>
            <a:r>
              <a:rPr lang="en-CA" b="1" dirty="0"/>
              <a:t> </a:t>
            </a:r>
            <a:r>
              <a:rPr lang="en-CA" dirty="0"/>
              <a:t>under the LAPP as they were under the City pension plan.</a:t>
            </a:r>
          </a:p>
          <a:p>
            <a:pPr marL="342900" indent="-342900">
              <a:lnSpc>
                <a:spcPct val="90000"/>
              </a:lnSpc>
              <a:spcBef>
                <a:spcPts val="600"/>
              </a:spcBef>
              <a:buFont typeface="Arial"/>
              <a:buChar char="•"/>
            </a:pPr>
            <a:r>
              <a:rPr lang="en-CA" dirty="0"/>
              <a:t>The Firefighters Association went to “interest (contract) arbitration” with a goal of maintaining a DB pension with a retirement benefit equal to 2% of salary per year of service.  </a:t>
            </a:r>
            <a:r>
              <a:rPr lang="en-CA" sz="1000" dirty="0"/>
              <a:t>(60% after 30 years or 70% after 35 years)</a:t>
            </a:r>
            <a:endParaRPr lang="en-CA" sz="1800" dirty="0"/>
          </a:p>
          <a:p>
            <a:pPr marL="342900" indent="-342900">
              <a:spcBef>
                <a:spcPts val="600"/>
              </a:spcBef>
              <a:buFont typeface="Arial"/>
              <a:buChar char="•"/>
              <a:defRPr>
                <a:latin typeface="Calibri"/>
                <a:ea typeface="Calibri"/>
                <a:cs typeface="Calibri"/>
                <a:sym typeface="Calibri"/>
              </a:defRPr>
            </a:pPr>
            <a:r>
              <a:rPr lang="en-CA" dirty="0">
                <a:latin typeface="+mj-lt"/>
                <a:ea typeface="+mj-ea"/>
                <a:cs typeface="+mj-cs"/>
                <a:sym typeface="Avenir Next Regular"/>
              </a:rPr>
              <a:t>The arbitrator ordered the City to provide a Supplementary Pension Plan (FSPP) in order to</a:t>
            </a:r>
            <a:r>
              <a:rPr lang="en-CA" dirty="0"/>
              <a:t> preserve the former 2% pension</a:t>
            </a:r>
            <a:r>
              <a:rPr lang="en-CA" dirty="0">
                <a:latin typeface="+mj-lt"/>
                <a:ea typeface="+mj-ea"/>
                <a:cs typeface="+mj-cs"/>
                <a:sym typeface="Avenir Next Regular"/>
              </a:rPr>
              <a:t> benefit for </a:t>
            </a:r>
            <a:r>
              <a:rPr lang="en-CA" dirty="0"/>
              <a:t>the Firefighters.</a:t>
            </a:r>
          </a:p>
          <a:p>
            <a:endParaRPr lang="en-US" dirty="0"/>
          </a:p>
        </p:txBody>
      </p:sp>
    </p:spTree>
    <p:extLst>
      <p:ext uri="{BB962C8B-B14F-4D97-AF65-F5344CB8AC3E}">
        <p14:creationId xmlns:p14="http://schemas.microsoft.com/office/powerpoint/2010/main" val="593231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381000" y="685800"/>
            <a:ext cx="6096000" cy="3429000"/>
          </a:xfrm>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r>
              <a:rPr dirty="0"/>
              <a:t>DB pension formula is based on your individual earnings and pensionable service</a:t>
            </a:r>
          </a:p>
        </p:txBody>
      </p:sp>
    </p:spTree>
    <p:extLst>
      <p:ext uri="{BB962C8B-B14F-4D97-AF65-F5344CB8AC3E}">
        <p14:creationId xmlns:p14="http://schemas.microsoft.com/office/powerpoint/2010/main" val="3074971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rPr dirty="0"/>
              <a:t>Current cost sharing rule between FF and City, which accommodates variable contribution rates. </a:t>
            </a:r>
          </a:p>
        </p:txBody>
      </p:sp>
    </p:spTree>
    <p:extLst>
      <p:ext uri="{BB962C8B-B14F-4D97-AF65-F5344CB8AC3E}">
        <p14:creationId xmlns:p14="http://schemas.microsoft.com/office/powerpoint/2010/main" val="2467713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r>
              <a:rPr dirty="0"/>
              <a:t>Contribution rates may fluctuate over time depending on plan experience</a:t>
            </a:r>
          </a:p>
        </p:txBody>
      </p:sp>
    </p:spTree>
    <p:extLst>
      <p:ext uri="{BB962C8B-B14F-4D97-AF65-F5344CB8AC3E}">
        <p14:creationId xmlns:p14="http://schemas.microsoft.com/office/powerpoint/2010/main" val="1223715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Recap: LAPP + FSPP = Total Benefit</a:t>
            </a:r>
          </a:p>
          <a:p>
            <a:r>
              <a:t>LAPP = core</a:t>
            </a:r>
          </a:p>
          <a:p>
            <a:r>
              <a:t>FSPP= customization</a:t>
            </a:r>
          </a:p>
        </p:txBody>
      </p:sp>
    </p:spTree>
    <p:extLst>
      <p:ext uri="{BB962C8B-B14F-4D97-AF65-F5344CB8AC3E}">
        <p14:creationId xmlns:p14="http://schemas.microsoft.com/office/powerpoint/2010/main" val="294063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1F38770-BFA3-4454-971C-DA605147F921}" type="datetimeFigureOut">
              <a:rPr lang="en-CA" smtClean="0"/>
              <a:t>2023-12-13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78F3BD-927A-4AB8-A86E-462AAA587ADA}" type="slidenum">
              <a:rPr lang="en-CA" smtClean="0"/>
              <a:t>‹#›</a:t>
            </a:fld>
            <a:endParaRPr lang="en-CA"/>
          </a:p>
        </p:txBody>
      </p:sp>
    </p:spTree>
    <p:extLst>
      <p:ext uri="{BB962C8B-B14F-4D97-AF65-F5344CB8AC3E}">
        <p14:creationId xmlns:p14="http://schemas.microsoft.com/office/powerpoint/2010/main" val="39611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1F38770-BFA3-4454-971C-DA605147F921}" type="datetimeFigureOut">
              <a:rPr lang="en-CA" smtClean="0"/>
              <a:t>2023-12-13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78F3BD-927A-4AB8-A86E-462AAA587ADA}" type="slidenum">
              <a:rPr lang="en-CA" smtClean="0"/>
              <a:t>‹#›</a:t>
            </a:fld>
            <a:endParaRPr lang="en-CA"/>
          </a:p>
        </p:txBody>
      </p:sp>
    </p:spTree>
    <p:extLst>
      <p:ext uri="{BB962C8B-B14F-4D97-AF65-F5344CB8AC3E}">
        <p14:creationId xmlns:p14="http://schemas.microsoft.com/office/powerpoint/2010/main" val="3661871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1F38770-BFA3-4454-971C-DA605147F921}" type="datetimeFigureOut">
              <a:rPr lang="en-CA" smtClean="0"/>
              <a:t>2023-12-13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78F3BD-927A-4AB8-A86E-462AAA587ADA}" type="slidenum">
              <a:rPr lang="en-CA" smtClean="0"/>
              <a:t>‹#›</a:t>
            </a:fld>
            <a:endParaRPr lang="en-CA"/>
          </a:p>
        </p:txBody>
      </p:sp>
    </p:spTree>
    <p:extLst>
      <p:ext uri="{BB962C8B-B14F-4D97-AF65-F5344CB8AC3E}">
        <p14:creationId xmlns:p14="http://schemas.microsoft.com/office/powerpoint/2010/main" val="483078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664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1F38770-BFA3-4454-971C-DA605147F921}" type="datetimeFigureOut">
              <a:rPr lang="en-CA" smtClean="0"/>
              <a:t>2023-12-13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78F3BD-927A-4AB8-A86E-462AAA587ADA}" type="slidenum">
              <a:rPr lang="en-CA" smtClean="0"/>
              <a:t>‹#›</a:t>
            </a:fld>
            <a:endParaRPr lang="en-CA"/>
          </a:p>
        </p:txBody>
      </p:sp>
    </p:spTree>
    <p:extLst>
      <p:ext uri="{BB962C8B-B14F-4D97-AF65-F5344CB8AC3E}">
        <p14:creationId xmlns:p14="http://schemas.microsoft.com/office/powerpoint/2010/main" val="959037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F38770-BFA3-4454-971C-DA605147F921}" type="datetimeFigureOut">
              <a:rPr lang="en-CA" smtClean="0"/>
              <a:t>2023-12-13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78F3BD-927A-4AB8-A86E-462AAA587ADA}" type="slidenum">
              <a:rPr lang="en-CA" smtClean="0"/>
              <a:t>‹#›</a:t>
            </a:fld>
            <a:endParaRPr lang="en-CA"/>
          </a:p>
        </p:txBody>
      </p:sp>
    </p:spTree>
    <p:extLst>
      <p:ext uri="{BB962C8B-B14F-4D97-AF65-F5344CB8AC3E}">
        <p14:creationId xmlns:p14="http://schemas.microsoft.com/office/powerpoint/2010/main" val="165324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B1F38770-BFA3-4454-971C-DA605147F921}" type="datetimeFigureOut">
              <a:rPr lang="en-CA" smtClean="0"/>
              <a:t>2023-12-13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078F3BD-927A-4AB8-A86E-462AAA587ADA}" type="slidenum">
              <a:rPr lang="en-CA" smtClean="0"/>
              <a:t>‹#›</a:t>
            </a:fld>
            <a:endParaRPr lang="en-CA"/>
          </a:p>
        </p:txBody>
      </p:sp>
    </p:spTree>
    <p:extLst>
      <p:ext uri="{BB962C8B-B14F-4D97-AF65-F5344CB8AC3E}">
        <p14:creationId xmlns:p14="http://schemas.microsoft.com/office/powerpoint/2010/main" val="2786275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1F38770-BFA3-4454-971C-DA605147F921}" type="datetimeFigureOut">
              <a:rPr lang="en-CA" smtClean="0"/>
              <a:t>2023-12-13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078F3BD-927A-4AB8-A86E-462AAA587ADA}" type="slidenum">
              <a:rPr lang="en-CA" smtClean="0"/>
              <a:t>‹#›</a:t>
            </a:fld>
            <a:endParaRPr lang="en-CA"/>
          </a:p>
        </p:txBody>
      </p:sp>
    </p:spTree>
    <p:extLst>
      <p:ext uri="{BB962C8B-B14F-4D97-AF65-F5344CB8AC3E}">
        <p14:creationId xmlns:p14="http://schemas.microsoft.com/office/powerpoint/2010/main" val="548746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B1F38770-BFA3-4454-971C-DA605147F921}" type="datetimeFigureOut">
              <a:rPr lang="en-CA" smtClean="0"/>
              <a:t>2023-12-13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078F3BD-927A-4AB8-A86E-462AAA587ADA}" type="slidenum">
              <a:rPr lang="en-CA" smtClean="0"/>
              <a:t>‹#›</a:t>
            </a:fld>
            <a:endParaRPr lang="en-CA"/>
          </a:p>
        </p:txBody>
      </p:sp>
    </p:spTree>
    <p:extLst>
      <p:ext uri="{BB962C8B-B14F-4D97-AF65-F5344CB8AC3E}">
        <p14:creationId xmlns:p14="http://schemas.microsoft.com/office/powerpoint/2010/main" val="3257703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38770-BFA3-4454-971C-DA605147F921}" type="datetimeFigureOut">
              <a:rPr lang="en-CA" smtClean="0"/>
              <a:t>2023-12-13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078F3BD-927A-4AB8-A86E-462AAA587ADA}" type="slidenum">
              <a:rPr lang="en-CA" smtClean="0"/>
              <a:t>‹#›</a:t>
            </a:fld>
            <a:endParaRPr lang="en-CA"/>
          </a:p>
        </p:txBody>
      </p:sp>
    </p:spTree>
    <p:extLst>
      <p:ext uri="{BB962C8B-B14F-4D97-AF65-F5344CB8AC3E}">
        <p14:creationId xmlns:p14="http://schemas.microsoft.com/office/powerpoint/2010/main" val="1464925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F38770-BFA3-4454-971C-DA605147F921}" type="datetimeFigureOut">
              <a:rPr lang="en-CA" smtClean="0"/>
              <a:t>2023-12-13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078F3BD-927A-4AB8-A86E-462AAA587ADA}" type="slidenum">
              <a:rPr lang="en-CA" smtClean="0"/>
              <a:t>‹#›</a:t>
            </a:fld>
            <a:endParaRPr lang="en-CA"/>
          </a:p>
        </p:txBody>
      </p:sp>
    </p:spTree>
    <p:extLst>
      <p:ext uri="{BB962C8B-B14F-4D97-AF65-F5344CB8AC3E}">
        <p14:creationId xmlns:p14="http://schemas.microsoft.com/office/powerpoint/2010/main" val="2382661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F38770-BFA3-4454-971C-DA605147F921}" type="datetimeFigureOut">
              <a:rPr lang="en-CA" smtClean="0"/>
              <a:t>2023-12-13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078F3BD-927A-4AB8-A86E-462AAA587ADA}" type="slidenum">
              <a:rPr lang="en-CA" smtClean="0"/>
              <a:t>‹#›</a:t>
            </a:fld>
            <a:endParaRPr lang="en-CA"/>
          </a:p>
        </p:txBody>
      </p:sp>
    </p:spTree>
    <p:extLst>
      <p:ext uri="{BB962C8B-B14F-4D97-AF65-F5344CB8AC3E}">
        <p14:creationId xmlns:p14="http://schemas.microsoft.com/office/powerpoint/2010/main" val="46287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38770-BFA3-4454-971C-DA605147F921}" type="datetimeFigureOut">
              <a:rPr lang="en-CA" smtClean="0"/>
              <a:t>2023-12-13</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78F3BD-927A-4AB8-A86E-462AAA587ADA}" type="slidenum">
              <a:rPr lang="en-CA" smtClean="0"/>
              <a:t>‹#›</a:t>
            </a:fld>
            <a:endParaRPr lang="en-CA"/>
          </a:p>
        </p:txBody>
      </p:sp>
    </p:spTree>
    <p:extLst>
      <p:ext uri="{BB962C8B-B14F-4D97-AF65-F5344CB8AC3E}">
        <p14:creationId xmlns:p14="http://schemas.microsoft.com/office/powerpoint/2010/main" val="27019751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mailto:sheilah.daniels@Calgary.c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0138" y="4756727"/>
            <a:ext cx="9349654" cy="637309"/>
          </a:xfrm>
        </p:spPr>
        <p:txBody>
          <a:bodyPr>
            <a:normAutofit/>
          </a:bodyPr>
          <a:lstStyle/>
          <a:p>
            <a:r>
              <a:rPr lang="en-CA" sz="3600" dirty="0" smtClean="0"/>
              <a:t>Q2 Member Services Webinar</a:t>
            </a:r>
            <a:endParaRPr lang="en-CA"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020" y="725131"/>
            <a:ext cx="3911889" cy="3784808"/>
          </a:xfrm>
          <a:prstGeom prst="rect">
            <a:avLst/>
          </a:prstGeom>
        </p:spPr>
      </p:pic>
      <p:sp>
        <p:nvSpPr>
          <p:cNvPr id="7" name="TextBox 6"/>
          <p:cNvSpPr txBox="1"/>
          <p:nvPr/>
        </p:nvSpPr>
        <p:spPr>
          <a:xfrm>
            <a:off x="2743201" y="5250303"/>
            <a:ext cx="7158181" cy="523220"/>
          </a:xfrm>
          <a:prstGeom prst="rect">
            <a:avLst/>
          </a:prstGeom>
          <a:noFill/>
        </p:spPr>
        <p:txBody>
          <a:bodyPr wrap="square" rtlCol="0">
            <a:spAutoFit/>
          </a:bodyPr>
          <a:lstStyle/>
          <a:p>
            <a:r>
              <a:rPr lang="en-CA" sz="2800" b="1" dirty="0" smtClean="0"/>
              <a:t>Retirement Process and Pension Overview </a:t>
            </a:r>
            <a:endParaRPr lang="en-CA" sz="2800" b="1" dirty="0"/>
          </a:p>
        </p:txBody>
      </p:sp>
    </p:spTree>
    <p:extLst>
      <p:ext uri="{BB962C8B-B14F-4D97-AF65-F5344CB8AC3E}">
        <p14:creationId xmlns:p14="http://schemas.microsoft.com/office/powerpoint/2010/main" val="539255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778" y="1289559"/>
            <a:ext cx="10789059" cy="4789969"/>
          </a:xfrm>
          <a:prstGeom prst="rect">
            <a:avLst/>
          </a:prstGeom>
        </p:spPr>
      </p:pic>
      <p:sp>
        <p:nvSpPr>
          <p:cNvPr id="6" name="TextBox 5"/>
          <p:cNvSpPr txBox="1"/>
          <p:nvPr/>
        </p:nvSpPr>
        <p:spPr>
          <a:xfrm>
            <a:off x="3359661" y="461819"/>
            <a:ext cx="5807295" cy="646331"/>
          </a:xfrm>
          <a:prstGeom prst="rect">
            <a:avLst/>
          </a:prstGeom>
          <a:noFill/>
        </p:spPr>
        <p:txBody>
          <a:bodyPr wrap="none" rtlCol="0">
            <a:spAutoFit/>
          </a:bodyPr>
          <a:lstStyle/>
          <a:p>
            <a:r>
              <a:rPr lang="en-CA" sz="3600" b="1" dirty="0" smtClean="0">
                <a:solidFill>
                  <a:srgbClr val="C00000"/>
                </a:solidFill>
              </a:rPr>
              <a:t>Letter of Retirement Example</a:t>
            </a:r>
            <a:endParaRPr lang="en-CA" sz="3600" b="1" dirty="0">
              <a:solidFill>
                <a:srgbClr val="C00000"/>
              </a:solidFill>
            </a:endParaRPr>
          </a:p>
        </p:txBody>
      </p:sp>
      <p:sp>
        <p:nvSpPr>
          <p:cNvPr id="2" name="Rectangle 1"/>
          <p:cNvSpPr/>
          <p:nvPr/>
        </p:nvSpPr>
        <p:spPr>
          <a:xfrm>
            <a:off x="1625600" y="3445164"/>
            <a:ext cx="73891" cy="1477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71715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63" y="2262909"/>
            <a:ext cx="11774937" cy="28713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63" y="5317299"/>
            <a:ext cx="11774937" cy="11850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4098" y="1964920"/>
            <a:ext cx="3911801" cy="84459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4098" y="2802072"/>
            <a:ext cx="3911801" cy="381020"/>
          </a:xfrm>
          <a:prstGeom prst="rect">
            <a:avLst/>
          </a:prstGeom>
        </p:spPr>
      </p:pic>
      <p:sp>
        <p:nvSpPr>
          <p:cNvPr id="9" name="TextBox 8"/>
          <p:cNvSpPr txBox="1"/>
          <p:nvPr/>
        </p:nvSpPr>
        <p:spPr>
          <a:xfrm>
            <a:off x="2318327" y="311771"/>
            <a:ext cx="7373878" cy="707886"/>
          </a:xfrm>
          <a:prstGeom prst="rect">
            <a:avLst/>
          </a:prstGeom>
          <a:noFill/>
        </p:spPr>
        <p:txBody>
          <a:bodyPr wrap="none" rtlCol="0">
            <a:spAutoFit/>
          </a:bodyPr>
          <a:lstStyle/>
          <a:p>
            <a:r>
              <a:rPr lang="en-CA" sz="4000" b="1" dirty="0" smtClean="0">
                <a:solidFill>
                  <a:srgbClr val="C00000"/>
                </a:solidFill>
              </a:rPr>
              <a:t>Retirement </a:t>
            </a:r>
            <a:r>
              <a:rPr lang="en-CA" sz="3600" b="1" dirty="0" smtClean="0">
                <a:solidFill>
                  <a:srgbClr val="C00000"/>
                </a:solidFill>
              </a:rPr>
              <a:t>Analyst</a:t>
            </a:r>
            <a:r>
              <a:rPr lang="en-CA" sz="4000" b="1" dirty="0" smtClean="0">
                <a:solidFill>
                  <a:srgbClr val="C00000"/>
                </a:solidFill>
              </a:rPr>
              <a:t> Initial Contact</a:t>
            </a:r>
            <a:endParaRPr lang="en-CA" sz="4000" b="1" dirty="0">
              <a:solidFill>
                <a:srgbClr val="C00000"/>
              </a:solidFill>
            </a:endParaRPr>
          </a:p>
        </p:txBody>
      </p:sp>
    </p:spTree>
    <p:extLst>
      <p:ext uri="{BB962C8B-B14F-4D97-AF65-F5344CB8AC3E}">
        <p14:creationId xmlns:p14="http://schemas.microsoft.com/office/powerpoint/2010/main" val="274433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128" y="0"/>
            <a:ext cx="5209310" cy="34728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128" y="3472872"/>
            <a:ext cx="5229015" cy="32324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01" y="0"/>
            <a:ext cx="5683118" cy="330661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01" y="3472872"/>
            <a:ext cx="5827810" cy="3109310"/>
          </a:xfrm>
          <a:prstGeom prst="rect">
            <a:avLst/>
          </a:prstGeom>
        </p:spPr>
      </p:pic>
    </p:spTree>
    <p:extLst>
      <p:ext uri="{BB962C8B-B14F-4D97-AF65-F5344CB8AC3E}">
        <p14:creationId xmlns:p14="http://schemas.microsoft.com/office/powerpoint/2010/main" val="2665656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217" y="77329"/>
            <a:ext cx="5755657" cy="29955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95" y="3199126"/>
            <a:ext cx="5774279" cy="273061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7302" y="470395"/>
            <a:ext cx="5770233" cy="302429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7303" y="3705253"/>
            <a:ext cx="5770233" cy="30280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20" y="5929745"/>
            <a:ext cx="5765686" cy="803564"/>
          </a:xfrm>
          <a:prstGeom prst="rect">
            <a:avLst/>
          </a:prstGeom>
        </p:spPr>
      </p:pic>
    </p:spTree>
    <p:extLst>
      <p:ext uri="{BB962C8B-B14F-4D97-AF65-F5344CB8AC3E}">
        <p14:creationId xmlns:p14="http://schemas.microsoft.com/office/powerpoint/2010/main" val="4054434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0"/>
            <a:ext cx="4885305" cy="21575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903" y="64655"/>
            <a:ext cx="7147254" cy="67933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2281366"/>
            <a:ext cx="4885304" cy="4576634"/>
          </a:xfrm>
          <a:prstGeom prst="rect">
            <a:avLst/>
          </a:prstGeom>
        </p:spPr>
      </p:pic>
    </p:spTree>
    <p:extLst>
      <p:ext uri="{BB962C8B-B14F-4D97-AF65-F5344CB8AC3E}">
        <p14:creationId xmlns:p14="http://schemas.microsoft.com/office/powerpoint/2010/main" val="1021237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171" y="187539"/>
            <a:ext cx="10515600" cy="997527"/>
          </a:xfrm>
        </p:spPr>
        <p:txBody>
          <a:bodyPr/>
          <a:lstStyle/>
          <a:p>
            <a:pPr algn="ctr"/>
            <a:r>
              <a:rPr lang="en-CA" b="1" dirty="0" smtClean="0">
                <a:solidFill>
                  <a:srgbClr val="C00000"/>
                </a:solidFill>
              </a:rPr>
              <a:t>Retirement Considerations</a:t>
            </a:r>
            <a:endParaRPr lang="en-CA" b="1" dirty="0">
              <a:solidFill>
                <a:srgbClr val="C00000"/>
              </a:solidFill>
            </a:endParaRPr>
          </a:p>
        </p:txBody>
      </p:sp>
      <p:sp>
        <p:nvSpPr>
          <p:cNvPr id="3" name="Content Placeholder 2"/>
          <p:cNvSpPr>
            <a:spLocks noGrp="1"/>
          </p:cNvSpPr>
          <p:nvPr>
            <p:ph idx="1"/>
          </p:nvPr>
        </p:nvSpPr>
        <p:spPr>
          <a:xfrm>
            <a:off x="375807" y="1335013"/>
            <a:ext cx="10704946" cy="5453714"/>
          </a:xfrm>
        </p:spPr>
        <p:txBody>
          <a:bodyPr>
            <a:normAutofit/>
          </a:bodyPr>
          <a:lstStyle/>
          <a:p>
            <a:pPr marL="0" indent="0">
              <a:buNone/>
            </a:pPr>
            <a:r>
              <a:rPr lang="en-CA" sz="3200" b="1" dirty="0" smtClean="0">
                <a:solidFill>
                  <a:srgbClr val="C00000"/>
                </a:solidFill>
              </a:rPr>
              <a:t>Retirement Benefit Plan</a:t>
            </a:r>
          </a:p>
          <a:p>
            <a:r>
              <a:rPr lang="en-CA" sz="2400" dirty="0" smtClean="0"/>
              <a:t>Prior to retirement you will have to decide what kind of benefit plan you would like and from whom. This includes </a:t>
            </a:r>
            <a:r>
              <a:rPr lang="en-CA" sz="2400" b="1" dirty="0"/>
              <a:t>P</a:t>
            </a:r>
            <a:r>
              <a:rPr lang="en-CA" sz="2400" b="1" dirty="0" smtClean="0"/>
              <a:t>rescription Drug, Extended Health and Dental </a:t>
            </a:r>
            <a:r>
              <a:rPr lang="en-CA" sz="2400" dirty="0" smtClean="0"/>
              <a:t>benefits as well as </a:t>
            </a:r>
            <a:r>
              <a:rPr lang="en-CA" sz="2400" b="1" dirty="0" smtClean="0"/>
              <a:t>Life Insurance</a:t>
            </a:r>
          </a:p>
          <a:p>
            <a:r>
              <a:rPr lang="en-CA" sz="2400" dirty="0" smtClean="0"/>
              <a:t>The City offers an </a:t>
            </a:r>
            <a:r>
              <a:rPr lang="en-CA" sz="2400" b="1" dirty="0" smtClean="0"/>
              <a:t>optional benefits plan </a:t>
            </a:r>
            <a:r>
              <a:rPr lang="en-CA" sz="2400" dirty="0" smtClean="0"/>
              <a:t>to Pensioners that acts as a bridge between early retirement and access to Government benefits at age 65 or for a maximum of ten years. Whichever comes first</a:t>
            </a:r>
            <a:endParaRPr lang="en-CA" sz="2400" dirty="0"/>
          </a:p>
          <a:p>
            <a:r>
              <a:rPr lang="en-CA" sz="2400" dirty="0" smtClean="0"/>
              <a:t>The application is sent to you by your Retirement Analyst. Opting in or out is entirely optional. They will go over this with you</a:t>
            </a:r>
          </a:p>
          <a:p>
            <a:pPr marL="0" indent="0">
              <a:buNone/>
            </a:pPr>
            <a:endParaRPr lang="en-CA" sz="2400" dirty="0"/>
          </a:p>
          <a:p>
            <a:pPr marL="0" indent="0">
              <a:buNone/>
            </a:pPr>
            <a:r>
              <a:rPr lang="en-CA" sz="3200" b="1" dirty="0" smtClean="0">
                <a:solidFill>
                  <a:srgbClr val="C00000"/>
                </a:solidFill>
              </a:rPr>
              <a:t>Choosing your Pension Plan</a:t>
            </a:r>
          </a:p>
          <a:p>
            <a:r>
              <a:rPr lang="en-CA" sz="2400" dirty="0" smtClean="0"/>
              <a:t>Pension overview up next</a:t>
            </a:r>
          </a:p>
          <a:p>
            <a:pPr marL="0" indent="0">
              <a:buNone/>
            </a:pPr>
            <a:endParaRPr lang="en-CA" sz="3200" b="1" dirty="0" smtClean="0">
              <a:solidFill>
                <a:srgbClr val="C00000"/>
              </a:solidFill>
            </a:endParaRPr>
          </a:p>
          <a:p>
            <a:pPr marL="0" indent="0">
              <a:buNone/>
            </a:pPr>
            <a:endParaRPr lang="en-CA"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3513" y="5597235"/>
            <a:ext cx="1076517" cy="1041545"/>
          </a:xfrm>
          <a:prstGeom prst="rect">
            <a:avLst/>
          </a:prstGeom>
        </p:spPr>
      </p:pic>
    </p:spTree>
    <p:extLst>
      <p:ext uri="{BB962C8B-B14F-4D97-AF65-F5344CB8AC3E}">
        <p14:creationId xmlns:p14="http://schemas.microsoft.com/office/powerpoint/2010/main" val="914992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0453" y="430934"/>
            <a:ext cx="10300855" cy="5988338"/>
          </a:xfrm>
        </p:spPr>
        <p:txBody>
          <a:bodyPr>
            <a:normAutofit/>
          </a:bodyPr>
          <a:lstStyle/>
          <a:p>
            <a:pPr marL="0" indent="0" algn="ctr">
              <a:buNone/>
            </a:pPr>
            <a:r>
              <a:rPr lang="en-CA" sz="4400" b="1" dirty="0" smtClean="0">
                <a:solidFill>
                  <a:srgbClr val="C00000"/>
                </a:solidFill>
              </a:rPr>
              <a:t>Pension Administrator </a:t>
            </a:r>
            <a:r>
              <a:rPr lang="en-CA" sz="4400" b="1" dirty="0">
                <a:solidFill>
                  <a:srgbClr val="C00000"/>
                </a:solidFill>
              </a:rPr>
              <a:t>Contact </a:t>
            </a:r>
            <a:r>
              <a:rPr lang="en-CA" sz="4400" b="1" dirty="0" smtClean="0">
                <a:solidFill>
                  <a:srgbClr val="C00000"/>
                </a:solidFill>
              </a:rPr>
              <a:t>Information</a:t>
            </a:r>
          </a:p>
          <a:p>
            <a:pPr marL="0" indent="0" algn="ctr">
              <a:buNone/>
            </a:pPr>
            <a:r>
              <a:rPr lang="en-CA" sz="4400" b="1" dirty="0" smtClean="0">
                <a:solidFill>
                  <a:srgbClr val="C00000"/>
                </a:solidFill>
              </a:rPr>
              <a:t> </a:t>
            </a:r>
            <a:endParaRPr lang="en-CA" sz="4400" dirty="0"/>
          </a:p>
          <a:p>
            <a:pPr marL="0" indent="0">
              <a:buNone/>
            </a:pPr>
            <a:r>
              <a:rPr lang="en-CA" b="1" dirty="0"/>
              <a:t>City HR  (403) 268 - 5800</a:t>
            </a:r>
          </a:p>
          <a:p>
            <a:pPr marL="0" indent="0">
              <a:buNone/>
            </a:pPr>
            <a:r>
              <a:rPr lang="en-CA" sz="1400" dirty="0"/>
              <a:t>Consulting your personal financial advisor will help you plan for the financial aspects of retirement. </a:t>
            </a:r>
            <a:r>
              <a:rPr lang="en-CA" sz="1400" b="1" dirty="0">
                <a:solidFill>
                  <a:srgbClr val="0070C0"/>
                </a:solidFill>
              </a:rPr>
              <a:t>Additional financial advice is available</a:t>
            </a:r>
          </a:p>
          <a:p>
            <a:pPr marL="0" indent="0">
              <a:buNone/>
            </a:pPr>
            <a:r>
              <a:rPr lang="en-CA" sz="1400" b="1" dirty="0">
                <a:solidFill>
                  <a:srgbClr val="0070C0"/>
                </a:solidFill>
              </a:rPr>
              <a:t>Through The City of Calgary – Employee and Family Assistance Program (EFAP)</a:t>
            </a:r>
          </a:p>
          <a:p>
            <a:pPr marL="0" indent="0">
              <a:buNone/>
            </a:pPr>
            <a:endParaRPr lang="en-CA" b="1" dirty="0" smtClean="0"/>
          </a:p>
          <a:p>
            <a:pPr marL="0" indent="0">
              <a:buNone/>
            </a:pPr>
            <a:r>
              <a:rPr lang="en-CA" b="1" dirty="0" smtClean="0"/>
              <a:t>LAPP  </a:t>
            </a:r>
            <a:r>
              <a:rPr lang="en-CA" b="1" dirty="0"/>
              <a:t>(877) </a:t>
            </a:r>
            <a:r>
              <a:rPr lang="en-CA" b="1" dirty="0" smtClean="0"/>
              <a:t>649 - 5277</a:t>
            </a:r>
            <a:endParaRPr lang="en-CA" b="1" dirty="0"/>
          </a:p>
          <a:p>
            <a:pPr marL="0" indent="0">
              <a:buNone/>
            </a:pPr>
            <a:r>
              <a:rPr lang="en-CA" sz="1400" dirty="0" smtClean="0"/>
              <a:t>The LAPP Corporation has a lot of excellent information on their website</a:t>
            </a:r>
            <a:r>
              <a:rPr lang="en-CA" sz="1400" b="1" dirty="0" smtClean="0">
                <a:solidFill>
                  <a:srgbClr val="0070C0"/>
                </a:solidFill>
              </a:rPr>
              <a:t>, LAPP.ca</a:t>
            </a:r>
          </a:p>
          <a:p>
            <a:pPr marL="0" indent="0">
              <a:buNone/>
            </a:pPr>
            <a:r>
              <a:rPr lang="en-CA" sz="1400" b="1" dirty="0" smtClean="0">
                <a:solidFill>
                  <a:srgbClr val="0070C0"/>
                </a:solidFill>
              </a:rPr>
              <a:t>(LAPP administrator is Alberta Pensions Services)</a:t>
            </a:r>
            <a:endParaRPr lang="en-CA" sz="1400" b="1" dirty="0"/>
          </a:p>
          <a:p>
            <a:pPr marL="0" indent="0">
              <a:buNone/>
            </a:pPr>
            <a:endParaRPr lang="en-CA" dirty="0"/>
          </a:p>
          <a:p>
            <a:pPr marL="0" indent="0">
              <a:buNone/>
            </a:pPr>
            <a:r>
              <a:rPr lang="en-CA" b="1" dirty="0"/>
              <a:t>FSPP </a:t>
            </a:r>
            <a:r>
              <a:rPr lang="en-CA" b="1" dirty="0" smtClean="0"/>
              <a:t> </a:t>
            </a:r>
            <a:r>
              <a:rPr lang="en-CA" b="1" dirty="0"/>
              <a:t>(877) 351 - </a:t>
            </a:r>
            <a:r>
              <a:rPr lang="en-CA" b="1" dirty="0" smtClean="0"/>
              <a:t>5911</a:t>
            </a:r>
            <a:endParaRPr lang="en-CA" b="1" dirty="0"/>
          </a:p>
          <a:p>
            <a:pPr marL="0" indent="0">
              <a:buNone/>
            </a:pPr>
            <a:r>
              <a:rPr lang="en-CA" sz="1400" dirty="0" smtClean="0"/>
              <a:t>The Calgary Firefighters Supplementary Pension Plan (FSPP) has additional information on their website at </a:t>
            </a:r>
            <a:r>
              <a:rPr lang="en-CA" sz="1400" b="1" dirty="0" smtClean="0">
                <a:solidFill>
                  <a:srgbClr val="0070C0"/>
                </a:solidFill>
              </a:rPr>
              <a:t>FSPP.ca</a:t>
            </a:r>
          </a:p>
          <a:p>
            <a:pPr marL="0" indent="0">
              <a:buNone/>
            </a:pPr>
            <a:r>
              <a:rPr lang="en-CA" sz="1400" b="1" dirty="0" smtClean="0">
                <a:solidFill>
                  <a:srgbClr val="0070C0"/>
                </a:solidFill>
              </a:rPr>
              <a:t>(FSPP administrator is Lifeworks)</a:t>
            </a:r>
          </a:p>
          <a:p>
            <a:pPr marL="0" indent="0">
              <a:buNone/>
            </a:pPr>
            <a:endParaRPr lang="en-CA" dirty="0"/>
          </a:p>
          <a:p>
            <a:endParaRPr lang="en-CA" dirty="0" smtClean="0"/>
          </a:p>
          <a:p>
            <a:pPr marL="0" indent="0">
              <a:buNone/>
            </a:pPr>
            <a:endParaRPr lang="en-CA" dirty="0"/>
          </a:p>
        </p:txBody>
      </p:sp>
    </p:spTree>
    <p:extLst>
      <p:ext uri="{BB962C8B-B14F-4D97-AF65-F5344CB8AC3E}">
        <p14:creationId xmlns:p14="http://schemas.microsoft.com/office/powerpoint/2010/main" val="5593777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739"/>
            <a:ext cx="10515600" cy="855662"/>
          </a:xfrm>
        </p:spPr>
        <p:txBody>
          <a:bodyPr/>
          <a:lstStyle/>
          <a:p>
            <a:pPr algn="ctr"/>
            <a:r>
              <a:rPr lang="en-CA" b="1" dirty="0" smtClean="0">
                <a:solidFill>
                  <a:srgbClr val="C00000"/>
                </a:solidFill>
              </a:rPr>
              <a:t>Union Support Available</a:t>
            </a:r>
            <a:endParaRPr lang="en-CA" b="1" dirty="0">
              <a:solidFill>
                <a:srgbClr val="C000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905605" y="5604033"/>
            <a:ext cx="1076498" cy="1043247"/>
          </a:xfrm>
          <a:prstGeom prst="rect">
            <a:avLst/>
          </a:prstGeom>
        </p:spPr>
      </p:pic>
      <p:sp>
        <p:nvSpPr>
          <p:cNvPr id="5" name="TextBox 4"/>
          <p:cNvSpPr txBox="1"/>
          <p:nvPr/>
        </p:nvSpPr>
        <p:spPr>
          <a:xfrm>
            <a:off x="339205" y="1014969"/>
            <a:ext cx="10566400" cy="5632311"/>
          </a:xfrm>
          <a:prstGeom prst="rect">
            <a:avLst/>
          </a:prstGeom>
          <a:noFill/>
        </p:spPr>
        <p:txBody>
          <a:bodyPr wrap="square" rtlCol="0">
            <a:spAutoFit/>
          </a:bodyPr>
          <a:lstStyle/>
          <a:p>
            <a:r>
              <a:rPr lang="en-CA" sz="3200" b="1" dirty="0" smtClean="0">
                <a:solidFill>
                  <a:srgbClr val="C00000"/>
                </a:solidFill>
              </a:rPr>
              <a:t>Annual Pension Information Presentation</a:t>
            </a:r>
          </a:p>
          <a:p>
            <a:pPr marL="457200" indent="-457200">
              <a:buFont typeface="Arial" panose="020B0604020202020204" pitchFamily="34" charset="0"/>
              <a:buChar char="•"/>
            </a:pPr>
            <a:r>
              <a:rPr lang="en-CA" sz="2400" dirty="0" smtClean="0"/>
              <a:t>Generally in late May</a:t>
            </a:r>
          </a:p>
          <a:p>
            <a:pPr marL="457200" indent="-457200">
              <a:buFont typeface="Arial" panose="020B0604020202020204" pitchFamily="34" charset="0"/>
              <a:buChar char="•"/>
            </a:pPr>
            <a:r>
              <a:rPr lang="en-CA" sz="2400" dirty="0" smtClean="0"/>
              <a:t>Presentation by Mercer (</a:t>
            </a:r>
            <a:r>
              <a:rPr lang="en-CA" sz="2400" dirty="0" smtClean="0">
                <a:solidFill>
                  <a:schemeClr val="accent4">
                    <a:lumMod val="60000"/>
                    <a:lumOff val="40000"/>
                  </a:schemeClr>
                </a:solidFill>
              </a:rPr>
              <a:t>Defined Benefit Pension Experts? </a:t>
            </a:r>
            <a:r>
              <a:rPr lang="en-CA" sz="2400" dirty="0" smtClean="0"/>
              <a:t>)</a:t>
            </a:r>
          </a:p>
          <a:p>
            <a:endParaRPr lang="en-CA" sz="2400" dirty="0"/>
          </a:p>
          <a:p>
            <a:r>
              <a:rPr lang="en-CA" sz="3200" b="1" dirty="0" smtClean="0">
                <a:solidFill>
                  <a:srgbClr val="C00000"/>
                </a:solidFill>
              </a:rPr>
              <a:t>Pension Trustees</a:t>
            </a:r>
          </a:p>
          <a:p>
            <a:pPr marL="342900" indent="-342900">
              <a:buFont typeface="Arial" panose="020B0604020202020204" pitchFamily="34" charset="0"/>
              <a:buChar char="•"/>
            </a:pPr>
            <a:r>
              <a:rPr lang="en-CA" sz="2400" dirty="0" smtClean="0"/>
              <a:t>Tristan Shanks Ph.# (403) 615 - 0552</a:t>
            </a:r>
          </a:p>
          <a:p>
            <a:pPr marL="342900" indent="-342900">
              <a:buFont typeface="Arial" panose="020B0604020202020204" pitchFamily="34" charset="0"/>
              <a:buChar char="•"/>
            </a:pPr>
            <a:r>
              <a:rPr lang="en-CA" sz="2400" dirty="0" smtClean="0"/>
              <a:t>Andrew Cutforth Ph.# (403) 464 </a:t>
            </a:r>
            <a:r>
              <a:rPr lang="en-CA" sz="2400" dirty="0"/>
              <a:t>-</a:t>
            </a:r>
            <a:r>
              <a:rPr lang="en-CA" sz="2400" dirty="0" smtClean="0"/>
              <a:t> 2420</a:t>
            </a:r>
          </a:p>
          <a:p>
            <a:pPr marL="342900" indent="-342900">
              <a:buFont typeface="Arial" panose="020B0604020202020204" pitchFamily="34" charset="0"/>
              <a:buChar char="•"/>
            </a:pPr>
            <a:r>
              <a:rPr lang="en-CA" sz="2400" dirty="0" smtClean="0"/>
              <a:t>Jamie Blayney Ph.# (403) 466 - 0463</a:t>
            </a:r>
          </a:p>
          <a:p>
            <a:endParaRPr lang="en-CA" sz="2400" dirty="0" smtClean="0"/>
          </a:p>
          <a:p>
            <a:r>
              <a:rPr lang="en-CA" sz="3200" b="1" dirty="0" smtClean="0">
                <a:solidFill>
                  <a:srgbClr val="C00000"/>
                </a:solidFill>
              </a:rPr>
              <a:t>Local 255 Member Services Executives </a:t>
            </a:r>
          </a:p>
          <a:p>
            <a:pPr marL="342900" indent="-342900">
              <a:buFont typeface="Arial" panose="020B0604020202020204" pitchFamily="34" charset="0"/>
              <a:buChar char="•"/>
            </a:pPr>
            <a:r>
              <a:rPr lang="en-CA" sz="2400" dirty="0" smtClean="0"/>
              <a:t>Rob Miller Ph.# (403) 969 - 1879</a:t>
            </a:r>
          </a:p>
          <a:p>
            <a:pPr marL="342900" indent="-342900">
              <a:buFont typeface="Arial" panose="020B0604020202020204" pitchFamily="34" charset="0"/>
              <a:buChar char="•"/>
            </a:pPr>
            <a:r>
              <a:rPr lang="en-CA" sz="2400" dirty="0" smtClean="0"/>
              <a:t>Royal Slade Ph.# (403) 682 - 9807</a:t>
            </a:r>
          </a:p>
          <a:p>
            <a:pPr marL="342900" indent="-342900">
              <a:buFont typeface="Arial" panose="020B0604020202020204" pitchFamily="34" charset="0"/>
              <a:buChar char="•"/>
            </a:pPr>
            <a:r>
              <a:rPr lang="en-CA" sz="2400" dirty="0" smtClean="0"/>
              <a:t>Marco Ficaccio Ph.# (403) 819 - 4422</a:t>
            </a:r>
          </a:p>
          <a:p>
            <a:pPr marL="342900" indent="-342900">
              <a:buFont typeface="Arial" panose="020B0604020202020204" pitchFamily="34" charset="0"/>
              <a:buChar char="•"/>
            </a:pPr>
            <a:r>
              <a:rPr lang="en-CA" sz="2400" dirty="0" smtClean="0"/>
              <a:t>Greg Peter Ph.# (403) 862 - 5749</a:t>
            </a:r>
            <a:endParaRPr lang="en-CA" sz="2400" dirty="0"/>
          </a:p>
        </p:txBody>
      </p:sp>
    </p:spTree>
    <p:extLst>
      <p:ext uri="{BB962C8B-B14F-4D97-AF65-F5344CB8AC3E}">
        <p14:creationId xmlns:p14="http://schemas.microsoft.com/office/powerpoint/2010/main" val="28597167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63782"/>
            <a:ext cx="12192000" cy="5694218"/>
          </a:xfrm>
        </p:spPr>
      </p:pic>
      <p:sp>
        <p:nvSpPr>
          <p:cNvPr id="5" name="TextBox 4"/>
          <p:cNvSpPr txBox="1"/>
          <p:nvPr/>
        </p:nvSpPr>
        <p:spPr>
          <a:xfrm>
            <a:off x="932663" y="212436"/>
            <a:ext cx="10326673" cy="769441"/>
          </a:xfrm>
          <a:prstGeom prst="rect">
            <a:avLst/>
          </a:prstGeom>
          <a:noFill/>
        </p:spPr>
        <p:txBody>
          <a:bodyPr wrap="none" rtlCol="0">
            <a:spAutoFit/>
          </a:bodyPr>
          <a:lstStyle/>
          <a:p>
            <a:r>
              <a:rPr lang="en-CA" sz="4400" b="1" dirty="0" smtClean="0">
                <a:solidFill>
                  <a:srgbClr val="C00000"/>
                </a:solidFill>
              </a:rPr>
              <a:t>End of Retire Process Overview. Questions?</a:t>
            </a:r>
            <a:endParaRPr lang="en-CA" sz="4400" b="1" dirty="0">
              <a:solidFill>
                <a:srgbClr val="C00000"/>
              </a:solidFill>
            </a:endParaRPr>
          </a:p>
        </p:txBody>
      </p:sp>
    </p:spTree>
    <p:extLst>
      <p:ext uri="{BB962C8B-B14F-4D97-AF65-F5344CB8AC3E}">
        <p14:creationId xmlns:p14="http://schemas.microsoft.com/office/powerpoint/2010/main" val="538493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0307638" y="6483350"/>
            <a:ext cx="127001"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48" name="Calgary"/>
          <p:cNvSpPr txBox="1"/>
          <p:nvPr/>
        </p:nvSpPr>
        <p:spPr>
          <a:xfrm>
            <a:off x="2198688" y="5131912"/>
            <a:ext cx="4972051"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p>
            <a:pPr>
              <a:spcBef>
                <a:spcPts val="300"/>
              </a:spcBef>
              <a:defRPr sz="1600">
                <a:latin typeface="+mn-lt"/>
                <a:ea typeface="+mn-ea"/>
                <a:cs typeface="+mn-cs"/>
                <a:sym typeface="Arial"/>
              </a:defRPr>
            </a:pPr>
            <a:r>
              <a:rPr sz="1600"/>
              <a:t/>
            </a:r>
            <a:br>
              <a:rPr sz="1600"/>
            </a:br>
            <a:r>
              <a:rPr sz="1600"/>
              <a:t/>
            </a:r>
            <a:br>
              <a:rPr sz="1600"/>
            </a:br>
            <a:r>
              <a:rPr sz="1600"/>
              <a:t>Calgary</a:t>
            </a:r>
          </a:p>
        </p:txBody>
      </p:sp>
      <p:pic>
        <p:nvPicPr>
          <p:cNvPr id="49" name="image.pdf" descr="image.pdf"/>
          <p:cNvPicPr>
            <a:picLocks noChangeAspect="1"/>
          </p:cNvPicPr>
          <p:nvPr/>
        </p:nvPicPr>
        <p:blipFill>
          <a:blip r:embed="rId3"/>
          <a:stretch>
            <a:fillRect/>
          </a:stretch>
        </p:blipFill>
        <p:spPr>
          <a:xfrm>
            <a:off x="7991474" y="61030"/>
            <a:ext cx="4200526" cy="862013"/>
          </a:xfrm>
          <a:prstGeom prst="rect">
            <a:avLst/>
          </a:prstGeom>
          <a:ln w="12700">
            <a:miter lim="400000"/>
          </a:ln>
        </p:spPr>
      </p:pic>
      <p:pic>
        <p:nvPicPr>
          <p:cNvPr id="50" name="P9120039.JPG" descr="P9120039.JPG"/>
          <p:cNvPicPr>
            <a:picLocks noChangeAspect="1"/>
          </p:cNvPicPr>
          <p:nvPr/>
        </p:nvPicPr>
        <p:blipFill>
          <a:blip r:embed="rId4">
            <a:alphaModFix amt="9792"/>
          </a:blip>
          <a:srcRect l="1450" t="1450" r="1450" b="1449"/>
          <a:stretch>
            <a:fillRect/>
          </a:stretch>
        </p:blipFill>
        <p:spPr>
          <a:xfrm flipH="1">
            <a:off x="1282700" y="61030"/>
            <a:ext cx="9601200" cy="6718461"/>
          </a:xfrm>
          <a:prstGeom prst="rect">
            <a:avLst/>
          </a:prstGeom>
          <a:ln w="12700">
            <a:miter lim="400000"/>
          </a:ln>
        </p:spPr>
      </p:pic>
      <p:sp>
        <p:nvSpPr>
          <p:cNvPr id="51" name="Steward Training Day"/>
          <p:cNvSpPr txBox="1">
            <a:spLocks noGrp="1"/>
          </p:cNvSpPr>
          <p:nvPr>
            <p:ph type="title" idx="4294967295"/>
          </p:nvPr>
        </p:nvSpPr>
        <p:spPr>
          <a:xfrm>
            <a:off x="1762759" y="1568107"/>
            <a:ext cx="8641082" cy="1325563"/>
          </a:xfrm>
          <a:prstGeom prst="rect">
            <a:avLst/>
          </a:prstGeom>
        </p:spPr>
        <p:txBody>
          <a:bodyPr>
            <a:normAutofit/>
          </a:bodyPr>
          <a:lstStyle>
            <a:lvl1pPr>
              <a:defRPr sz="3600"/>
            </a:lvl1pPr>
          </a:lstStyle>
          <a:p>
            <a:r>
              <a:rPr lang="en-CA" sz="3400" dirty="0"/>
              <a:t>Pensions 101 for L255 Members</a:t>
            </a:r>
            <a:endParaRPr sz="3400" dirty="0"/>
          </a:p>
        </p:txBody>
      </p:sp>
      <p:sp>
        <p:nvSpPr>
          <p:cNvPr id="52" name="2019 - Our Pension Plan"/>
          <p:cNvSpPr txBox="1">
            <a:spLocks noGrp="1"/>
          </p:cNvSpPr>
          <p:nvPr>
            <p:ph type="body" sz="quarter" idx="4294967295"/>
          </p:nvPr>
        </p:nvSpPr>
        <p:spPr>
          <a:xfrm>
            <a:off x="1775459" y="2332583"/>
            <a:ext cx="8641082" cy="943335"/>
          </a:xfrm>
          <a:prstGeom prst="rect">
            <a:avLst/>
          </a:prstGeom>
        </p:spPr>
        <p:txBody>
          <a:bodyPr>
            <a:normAutofit/>
          </a:bodyPr>
          <a:lstStyle>
            <a:lvl1pPr marL="0" indent="0">
              <a:lnSpc>
                <a:spcPct val="83000"/>
              </a:lnSpc>
              <a:spcBef>
                <a:spcPts val="0"/>
              </a:spcBef>
              <a:buSzTx/>
              <a:buNone/>
              <a:defRPr sz="2400">
                <a:solidFill>
                  <a:srgbClr val="00B0F0"/>
                </a:solidFill>
              </a:defRPr>
            </a:lvl1pPr>
          </a:lstStyle>
          <a:p>
            <a:r>
              <a:rPr dirty="0"/>
              <a:t>Our Pension Plan</a:t>
            </a:r>
            <a:r>
              <a:rPr lang="en-CA" dirty="0"/>
              <a:t>s</a:t>
            </a:r>
            <a:endParaRPr dirty="0"/>
          </a:p>
        </p:txBody>
      </p:sp>
    </p:spTree>
    <p:extLst>
      <p:ext uri="{BB962C8B-B14F-4D97-AF65-F5344CB8AC3E}">
        <p14:creationId xmlns:p14="http://schemas.microsoft.com/office/powerpoint/2010/main" val="284823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t>Agenda</a:t>
            </a:r>
            <a:endParaRPr lang="en-CA"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9941" y="5486399"/>
            <a:ext cx="1076517" cy="1041545"/>
          </a:xfrm>
          <a:prstGeom prst="rect">
            <a:avLst/>
          </a:prstGeom>
        </p:spPr>
      </p:pic>
      <p:graphicFrame>
        <p:nvGraphicFramePr>
          <p:cNvPr id="5" name="Diagram 4"/>
          <p:cNvGraphicFramePr/>
          <p:nvPr>
            <p:extLst>
              <p:ext uri="{D42A27DB-BD31-4B8C-83A1-F6EECF244321}">
                <p14:modId xmlns:p14="http://schemas.microsoft.com/office/powerpoint/2010/main" val="50497702"/>
              </p:ext>
            </p:extLst>
          </p:nvPr>
        </p:nvGraphicFramePr>
        <p:xfrm>
          <a:off x="138545" y="2"/>
          <a:ext cx="12053455" cy="5929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53980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xfrm>
            <a:off x="10307638" y="6483350"/>
            <a:ext cx="127001"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62" name="There are basically three types of sources you might have for retirement income:…"/>
          <p:cNvSpPr txBox="1">
            <a:spLocks noGrp="1"/>
          </p:cNvSpPr>
          <p:nvPr>
            <p:ph type="body" idx="4294967295"/>
          </p:nvPr>
        </p:nvSpPr>
        <p:spPr>
          <a:xfrm>
            <a:off x="1775459" y="1915886"/>
            <a:ext cx="8641082" cy="5257801"/>
          </a:xfrm>
          <a:prstGeom prst="rect">
            <a:avLst/>
          </a:prstGeom>
        </p:spPr>
        <p:txBody>
          <a:bodyPr/>
          <a:lstStyle/>
          <a:p>
            <a:pPr marL="0" indent="0">
              <a:buNone/>
            </a:pPr>
            <a:r>
              <a:t>There are basically three types of sources you might have for retirement income:</a:t>
            </a:r>
          </a:p>
          <a:p>
            <a:pPr marL="267368" indent="-267368">
              <a:buAutoNum type="arabicPeriod"/>
            </a:pPr>
            <a:r>
              <a:t>A pension you receive from an employer, if available (LAPP/FSPP)</a:t>
            </a:r>
          </a:p>
          <a:p>
            <a:pPr marL="267368" indent="-267368">
              <a:buAutoNum type="arabicPeriod"/>
            </a:pPr>
            <a:r>
              <a:t>Modest retirement benefits provided to you by the government (CPP/OAS)</a:t>
            </a:r>
          </a:p>
          <a:p>
            <a:pPr marL="267368" indent="-267368">
              <a:buAutoNum type="arabicPeriod"/>
            </a:pPr>
            <a:r>
              <a:t>Your own savings that you accumulate over time (RRSP/TFSA/Other)</a:t>
            </a:r>
          </a:p>
        </p:txBody>
      </p:sp>
      <p:sp>
        <p:nvSpPr>
          <p:cNvPr id="63" name="Why Do We Need a Good Pension Plan?"/>
          <p:cNvSpPr txBox="1">
            <a:spLocks noGrp="1"/>
          </p:cNvSpPr>
          <p:nvPr>
            <p:ph type="title" idx="4294967295"/>
          </p:nvPr>
        </p:nvSpPr>
        <p:spPr>
          <a:xfrm>
            <a:off x="1775459" y="522074"/>
            <a:ext cx="8641082" cy="941502"/>
          </a:xfrm>
          <a:prstGeom prst="rect">
            <a:avLst/>
          </a:prstGeom>
        </p:spPr>
        <p:txBody>
          <a:bodyPr>
            <a:normAutofit fontScale="90000"/>
          </a:bodyPr>
          <a:lstStyle/>
          <a:p>
            <a:endParaRPr/>
          </a:p>
          <a:p>
            <a:pPr>
              <a:defRPr>
                <a:solidFill>
                  <a:srgbClr val="00BCEB"/>
                </a:solidFill>
              </a:defRPr>
            </a:pPr>
            <a:r>
              <a:t>Why Do We Need a Good Pension Plan?</a:t>
            </a:r>
          </a:p>
        </p:txBody>
      </p:sp>
      <p:pic>
        <p:nvPicPr>
          <p:cNvPr id="64" name="fullsizeoutput_30d8.jpeg" descr="fullsizeoutput_30d8.jpeg"/>
          <p:cNvPicPr>
            <a:picLocks noChangeAspect="1"/>
          </p:cNvPicPr>
          <p:nvPr/>
        </p:nvPicPr>
        <p:blipFill>
          <a:blip r:embed="rId2">
            <a:alphaModFix amt="6655"/>
          </a:blip>
          <a:srcRect l="27277" t="4657" r="11463" b="10704"/>
          <a:stretch>
            <a:fillRect/>
          </a:stretch>
        </p:blipFill>
        <p:spPr>
          <a:xfrm>
            <a:off x="1253011" y="83126"/>
            <a:ext cx="9826410" cy="6687129"/>
          </a:xfrm>
          <a:prstGeom prst="rect">
            <a:avLst/>
          </a:prstGeom>
          <a:ln w="12700">
            <a:miter lim="400000"/>
          </a:ln>
        </p:spPr>
      </p:pic>
    </p:spTree>
    <p:extLst>
      <p:ext uri="{BB962C8B-B14F-4D97-AF65-F5344CB8AC3E}">
        <p14:creationId xmlns:p14="http://schemas.microsoft.com/office/powerpoint/2010/main" val="113335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lide Number"/>
          <p:cNvSpPr txBox="1">
            <a:spLocks noGrp="1"/>
          </p:cNvSpPr>
          <p:nvPr>
            <p:ph type="sldNum" sz="quarter" idx="2"/>
          </p:nvPr>
        </p:nvSpPr>
        <p:spPr>
          <a:xfrm>
            <a:off x="10307638" y="6483350"/>
            <a:ext cx="127001"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72" name="Pension Plan Participation"/>
          <p:cNvSpPr txBox="1">
            <a:spLocks noGrp="1"/>
          </p:cNvSpPr>
          <p:nvPr>
            <p:ph type="title" idx="4294967295"/>
          </p:nvPr>
        </p:nvSpPr>
        <p:spPr>
          <a:xfrm>
            <a:off x="1739900" y="937758"/>
            <a:ext cx="8686800" cy="690564"/>
          </a:xfrm>
          <a:prstGeom prst="rect">
            <a:avLst/>
          </a:prstGeom>
        </p:spPr>
        <p:txBody>
          <a:bodyPr>
            <a:normAutofit fontScale="90000"/>
          </a:bodyPr>
          <a:lstStyle/>
          <a:p>
            <a:r>
              <a:t>Pension Plan Participation</a:t>
            </a:r>
          </a:p>
        </p:txBody>
      </p:sp>
      <p:sp>
        <p:nvSpPr>
          <p:cNvPr id="73" name="Calgary Firefighters participate in 2 separate pension plans:…"/>
          <p:cNvSpPr txBox="1">
            <a:spLocks noGrp="1"/>
          </p:cNvSpPr>
          <p:nvPr>
            <p:ph type="body" idx="4294967295"/>
          </p:nvPr>
        </p:nvSpPr>
        <p:spPr>
          <a:xfrm>
            <a:off x="1739900" y="1670730"/>
            <a:ext cx="8686800" cy="4987926"/>
          </a:xfrm>
          <a:prstGeom prst="rect">
            <a:avLst/>
          </a:prstGeom>
        </p:spPr>
        <p:txBody>
          <a:bodyPr>
            <a:normAutofit/>
          </a:bodyPr>
          <a:lstStyle/>
          <a:p>
            <a:pPr>
              <a:buChar char="•"/>
            </a:pPr>
            <a:r>
              <a:t>Calgary Firefighters participate in 2 separate pension plans:</a:t>
            </a:r>
            <a:br/>
            <a:endParaRPr/>
          </a:p>
          <a:p>
            <a:pPr marL="508000" lvl="1" indent="-279400">
              <a:spcBef>
                <a:spcPts val="400"/>
              </a:spcBef>
              <a:defRPr sz="1800"/>
            </a:pPr>
            <a:r>
              <a:t>The Local Authorities Pension Plan or “LAPP”, and</a:t>
            </a:r>
          </a:p>
          <a:p>
            <a:pPr marL="0" lvl="1" indent="228600">
              <a:spcBef>
                <a:spcPts val="400"/>
              </a:spcBef>
              <a:buNone/>
              <a:defRPr sz="1800"/>
            </a:pPr>
            <a:endParaRPr/>
          </a:p>
          <a:p>
            <a:pPr marL="508000" lvl="1" indent="-279400">
              <a:spcBef>
                <a:spcPts val="400"/>
              </a:spcBef>
              <a:defRPr sz="1800"/>
            </a:pPr>
            <a:r>
              <a:t>The Calgary Firefighters Supplementary Pension Plan or “FSPP”</a:t>
            </a:r>
          </a:p>
        </p:txBody>
      </p:sp>
      <p:pic>
        <p:nvPicPr>
          <p:cNvPr id="74" name="fullsizeoutput_190.jpeg" descr="fullsizeoutput_190.jpeg"/>
          <p:cNvPicPr>
            <a:picLocks noChangeAspect="1"/>
          </p:cNvPicPr>
          <p:nvPr/>
        </p:nvPicPr>
        <p:blipFill>
          <a:blip r:embed="rId3">
            <a:alphaModFix amt="5317"/>
          </a:blip>
          <a:stretch>
            <a:fillRect/>
          </a:stretch>
        </p:blipFill>
        <p:spPr>
          <a:xfrm>
            <a:off x="245213" y="110837"/>
            <a:ext cx="11669925" cy="6668654"/>
          </a:xfrm>
          <a:prstGeom prst="rect">
            <a:avLst/>
          </a:prstGeom>
          <a:ln w="12700">
            <a:miter lim="400000"/>
          </a:ln>
        </p:spPr>
      </p:pic>
    </p:spTree>
    <p:extLst>
      <p:ext uri="{BB962C8B-B14F-4D97-AF65-F5344CB8AC3E}">
        <p14:creationId xmlns:p14="http://schemas.microsoft.com/office/powerpoint/2010/main" val="225747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cNvSpPr txBox="1">
            <a:spLocks noGrp="1"/>
          </p:cNvSpPr>
          <p:nvPr>
            <p:ph type="sldNum" sz="quarter" idx="2"/>
          </p:nvPr>
        </p:nvSpPr>
        <p:spPr>
          <a:xfrm>
            <a:off x="10307638" y="6483350"/>
            <a:ext cx="127001"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79" name="Why Do Local 255 Members Have Two Plans?"/>
          <p:cNvSpPr txBox="1">
            <a:spLocks noGrp="1"/>
          </p:cNvSpPr>
          <p:nvPr>
            <p:ph type="title" idx="4294967295"/>
          </p:nvPr>
        </p:nvSpPr>
        <p:spPr>
          <a:xfrm>
            <a:off x="1730828" y="919515"/>
            <a:ext cx="8965620" cy="759709"/>
          </a:xfrm>
          <a:prstGeom prst="rect">
            <a:avLst/>
          </a:prstGeom>
        </p:spPr>
        <p:txBody>
          <a:bodyPr>
            <a:normAutofit/>
          </a:bodyPr>
          <a:lstStyle/>
          <a:p>
            <a:pPr defTabSz="667512">
              <a:defRPr sz="2044"/>
            </a:pPr>
            <a:r>
              <a:rPr sz="2628"/>
              <a:t>Why Do Local 255 Members Have Two Plans?</a:t>
            </a:r>
            <a:r>
              <a:t/>
            </a:r>
            <a:br/>
            <a:endParaRPr/>
          </a:p>
        </p:txBody>
      </p:sp>
      <p:sp>
        <p:nvSpPr>
          <p:cNvPr id="80" name="LAPP…"/>
          <p:cNvSpPr txBox="1">
            <a:spLocks noGrp="1"/>
          </p:cNvSpPr>
          <p:nvPr>
            <p:ph type="body" idx="4294967295"/>
          </p:nvPr>
        </p:nvSpPr>
        <p:spPr>
          <a:xfrm>
            <a:off x="1752600" y="1703387"/>
            <a:ext cx="8686800" cy="4987926"/>
          </a:xfrm>
          <a:prstGeom prst="rect">
            <a:avLst/>
          </a:prstGeom>
        </p:spPr>
        <p:txBody>
          <a:bodyPr>
            <a:normAutofit/>
          </a:bodyPr>
          <a:lstStyle/>
          <a:p>
            <a:pPr>
              <a:buChar char="•"/>
            </a:pPr>
            <a:r>
              <a:rPr dirty="0"/>
              <a:t>LAPP</a:t>
            </a:r>
          </a:p>
          <a:p>
            <a:pPr marL="508000" lvl="1" indent="-279400">
              <a:spcBef>
                <a:spcPts val="400"/>
              </a:spcBef>
              <a:defRPr sz="1800"/>
            </a:pPr>
            <a:r>
              <a:rPr dirty="0"/>
              <a:t>Public sector pension plan for municipalities, health sector, </a:t>
            </a:r>
            <a:r>
              <a:rPr lang="en-CA" dirty="0"/>
              <a:t>and others</a:t>
            </a:r>
            <a:endParaRPr dirty="0"/>
          </a:p>
          <a:p>
            <a:pPr marL="508000" lvl="1" indent="-279400">
              <a:spcBef>
                <a:spcPts val="400"/>
              </a:spcBef>
              <a:defRPr sz="1800"/>
            </a:pPr>
            <a:r>
              <a:rPr dirty="0"/>
              <a:t>City of Calgary is a participating employer</a:t>
            </a:r>
          </a:p>
          <a:p>
            <a:pPr marL="508000" lvl="1" indent="-279400">
              <a:spcBef>
                <a:spcPts val="400"/>
              </a:spcBef>
              <a:defRPr sz="1800"/>
            </a:pPr>
            <a:r>
              <a:rPr dirty="0"/>
              <a:t>Common benefits for all participating employees</a:t>
            </a:r>
            <a:r>
              <a:rPr lang="en-CA" dirty="0"/>
              <a:t> – </a:t>
            </a:r>
            <a:r>
              <a:rPr lang="en-CA" b="1" dirty="0"/>
              <a:t>this is our base plan</a:t>
            </a:r>
            <a:endParaRPr dirty="0"/>
          </a:p>
          <a:p>
            <a:pPr marL="508000" lvl="1" indent="-279400">
              <a:spcBef>
                <a:spcPts val="400"/>
              </a:spcBef>
              <a:defRPr sz="1800"/>
            </a:pPr>
            <a:r>
              <a:rPr dirty="0"/>
              <a:t>No ability to customize benefits for different segments of an employer’s workforce</a:t>
            </a:r>
            <a:r>
              <a:rPr lang="en-CA" dirty="0"/>
              <a:t> – this is why we need our FSPP</a:t>
            </a:r>
            <a:endParaRPr dirty="0"/>
          </a:p>
          <a:p>
            <a:pPr>
              <a:buChar char="•"/>
            </a:pPr>
            <a:r>
              <a:rPr dirty="0"/>
              <a:t>FSPP</a:t>
            </a:r>
          </a:p>
          <a:p>
            <a:pPr marL="508000" lvl="1" indent="-279400">
              <a:spcBef>
                <a:spcPts val="400"/>
              </a:spcBef>
              <a:defRPr sz="1800"/>
            </a:pPr>
            <a:r>
              <a:rPr dirty="0"/>
              <a:t>Pension plan that is </a:t>
            </a:r>
            <a:r>
              <a:rPr b="1" dirty="0"/>
              <a:t>supplementary to LAPP that adds extra coverage</a:t>
            </a:r>
          </a:p>
          <a:p>
            <a:pPr marL="508000" lvl="1" indent="-279400">
              <a:spcBef>
                <a:spcPts val="400"/>
              </a:spcBef>
              <a:defRPr sz="1800" u="sng"/>
            </a:pPr>
            <a:r>
              <a:rPr dirty="0"/>
              <a:t>Only participants are City of Calgary Firefighters</a:t>
            </a:r>
          </a:p>
          <a:p>
            <a:pPr marL="508000" lvl="1" indent="-279400">
              <a:spcBef>
                <a:spcPts val="400"/>
              </a:spcBef>
              <a:defRPr sz="1800"/>
            </a:pPr>
            <a:r>
              <a:rPr dirty="0"/>
              <a:t>Through collective bargaining process, provides customized benefits that recognizes the specific needs of the firefighters</a:t>
            </a:r>
          </a:p>
        </p:txBody>
      </p:sp>
      <p:pic>
        <p:nvPicPr>
          <p:cNvPr id="81" name="IMG_3032.JPG" descr="IMG_3032.JPG"/>
          <p:cNvPicPr>
            <a:picLocks noChangeAspect="1"/>
          </p:cNvPicPr>
          <p:nvPr/>
        </p:nvPicPr>
        <p:blipFill>
          <a:blip r:embed="rId3">
            <a:alphaModFix amt="6552"/>
          </a:blip>
          <a:srcRect l="9772" r="8970" b="64729"/>
          <a:stretch>
            <a:fillRect/>
          </a:stretch>
        </p:blipFill>
        <p:spPr>
          <a:xfrm>
            <a:off x="1295400" y="73891"/>
            <a:ext cx="9702800" cy="6705600"/>
          </a:xfrm>
          <a:prstGeom prst="rect">
            <a:avLst/>
          </a:prstGeom>
          <a:ln w="12700">
            <a:miter lim="400000"/>
          </a:ln>
        </p:spPr>
      </p:pic>
    </p:spTree>
    <p:extLst>
      <p:ext uri="{BB962C8B-B14F-4D97-AF65-F5344CB8AC3E}">
        <p14:creationId xmlns:p14="http://schemas.microsoft.com/office/powerpoint/2010/main" val="5113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lide Number"/>
          <p:cNvSpPr txBox="1">
            <a:spLocks noGrp="1"/>
          </p:cNvSpPr>
          <p:nvPr>
            <p:ph type="sldNum" sz="quarter" idx="2"/>
          </p:nvPr>
        </p:nvSpPr>
        <p:spPr>
          <a:xfrm>
            <a:off x="10307638" y="6483350"/>
            <a:ext cx="127001"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94" name="Why Do We Care About the Structure?"/>
          <p:cNvSpPr txBox="1">
            <a:spLocks noGrp="1"/>
          </p:cNvSpPr>
          <p:nvPr>
            <p:ph type="title" idx="4294967295"/>
          </p:nvPr>
        </p:nvSpPr>
        <p:spPr>
          <a:xfrm>
            <a:off x="1752600" y="975406"/>
            <a:ext cx="8686800" cy="862013"/>
          </a:xfrm>
          <a:prstGeom prst="rect">
            <a:avLst/>
          </a:prstGeom>
        </p:spPr>
        <p:txBody>
          <a:bodyPr>
            <a:normAutofit/>
          </a:bodyPr>
          <a:lstStyle/>
          <a:p>
            <a:pPr defTabSz="758951">
              <a:defRPr sz="2324"/>
            </a:pPr>
            <a:r>
              <a:rPr sz="2988"/>
              <a:t>Why Do We Care About the Structure?</a:t>
            </a:r>
            <a:r>
              <a:t/>
            </a:r>
            <a:br/>
            <a:endParaRPr/>
          </a:p>
        </p:txBody>
      </p:sp>
      <p:sp>
        <p:nvSpPr>
          <p:cNvPr id="95" name="LAPP and FSPP are separate pension plans:…"/>
          <p:cNvSpPr txBox="1">
            <a:spLocks noGrp="1"/>
          </p:cNvSpPr>
          <p:nvPr>
            <p:ph type="body" idx="4294967295"/>
          </p:nvPr>
        </p:nvSpPr>
        <p:spPr>
          <a:xfrm>
            <a:off x="1752600" y="1746023"/>
            <a:ext cx="8686800" cy="4987926"/>
          </a:xfrm>
          <a:prstGeom prst="rect">
            <a:avLst/>
          </a:prstGeom>
        </p:spPr>
        <p:txBody>
          <a:bodyPr>
            <a:normAutofit/>
          </a:bodyPr>
          <a:lstStyle/>
          <a:p>
            <a:pPr>
              <a:buChar char="•"/>
            </a:pPr>
            <a:r>
              <a:rPr dirty="0"/>
              <a:t>LAPP and FSPP are separate pension plans:</a:t>
            </a:r>
          </a:p>
          <a:p>
            <a:pPr marL="508000" lvl="1" indent="-279400">
              <a:spcBef>
                <a:spcPts val="400"/>
              </a:spcBef>
              <a:defRPr sz="1800"/>
            </a:pPr>
            <a:r>
              <a:rPr dirty="0"/>
              <a:t>They have different benefits</a:t>
            </a:r>
          </a:p>
          <a:p>
            <a:pPr marL="508000" lvl="1" indent="-279400">
              <a:spcBef>
                <a:spcPts val="400"/>
              </a:spcBef>
              <a:defRPr sz="1800"/>
            </a:pPr>
            <a:r>
              <a:rPr dirty="0"/>
              <a:t>They have different contribution requirements</a:t>
            </a:r>
          </a:p>
          <a:p>
            <a:pPr marL="508000" lvl="1" indent="-279400">
              <a:spcBef>
                <a:spcPts val="400"/>
              </a:spcBef>
              <a:defRPr sz="1800" i="1"/>
            </a:pPr>
            <a:r>
              <a:rPr dirty="0"/>
              <a:t>Due to privacy rules, the FSPP administrator does not have access to LAPP pension data</a:t>
            </a:r>
          </a:p>
          <a:p>
            <a:pPr>
              <a:buChar char="•"/>
            </a:pPr>
            <a:r>
              <a:rPr dirty="0"/>
              <a:t>The administration of the FSPP is therefore separate from LAPP</a:t>
            </a:r>
          </a:p>
          <a:p>
            <a:pPr>
              <a:buChar char="•"/>
            </a:pPr>
            <a:r>
              <a:rPr dirty="0"/>
              <a:t>This means that Calgary Firefighters must deal separately with two different pension administrators</a:t>
            </a:r>
            <a:r>
              <a:rPr b="1" dirty="0"/>
              <a:t>*</a:t>
            </a:r>
          </a:p>
          <a:p>
            <a:pPr marL="0" indent="0" algn="ctr">
              <a:buNone/>
            </a:pPr>
            <a:r>
              <a:rPr b="1" dirty="0"/>
              <a:t>*</a:t>
            </a:r>
            <a:r>
              <a:rPr sz="1800" dirty="0"/>
              <a:t>Important - remember, you </a:t>
            </a:r>
            <a:r>
              <a:rPr lang="en-CA" sz="1800" b="1" u="sng" dirty="0"/>
              <a:t>must</a:t>
            </a:r>
            <a:r>
              <a:rPr sz="1800" dirty="0"/>
              <a:t> deal with both administrators</a:t>
            </a:r>
          </a:p>
        </p:txBody>
      </p:sp>
      <p:pic>
        <p:nvPicPr>
          <p:cNvPr id="96" name="IMG_5823.JPG" descr="IMG_5823.JPG"/>
          <p:cNvPicPr>
            <a:picLocks noChangeAspect="1"/>
          </p:cNvPicPr>
          <p:nvPr/>
        </p:nvPicPr>
        <p:blipFill>
          <a:blip r:embed="rId3">
            <a:alphaModFix amt="3161"/>
          </a:blip>
          <a:srcRect l="8679" t="24801" r="12449" b="18201"/>
          <a:stretch>
            <a:fillRect/>
          </a:stretch>
        </p:blipFill>
        <p:spPr>
          <a:xfrm>
            <a:off x="1123742" y="1"/>
            <a:ext cx="9772859" cy="6857999"/>
          </a:xfrm>
          <a:prstGeom prst="rect">
            <a:avLst/>
          </a:prstGeom>
          <a:ln w="12700">
            <a:miter lim="400000"/>
          </a:ln>
        </p:spPr>
      </p:pic>
    </p:spTree>
    <p:extLst>
      <p:ext uri="{BB962C8B-B14F-4D97-AF65-F5344CB8AC3E}">
        <p14:creationId xmlns:p14="http://schemas.microsoft.com/office/powerpoint/2010/main" val="292480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Content Placeholder 3" descr="Content Placeholder 3"/>
          <p:cNvPicPr>
            <a:picLocks noChangeAspect="1"/>
          </p:cNvPicPr>
          <p:nvPr/>
        </p:nvPicPr>
        <p:blipFill>
          <a:blip r:embed="rId3"/>
          <a:stretch>
            <a:fillRect/>
          </a:stretch>
        </p:blipFill>
        <p:spPr>
          <a:xfrm>
            <a:off x="1437549" y="1235344"/>
            <a:ext cx="9316902" cy="4908012"/>
          </a:xfrm>
          <a:prstGeom prst="rect">
            <a:avLst/>
          </a:prstGeom>
          <a:ln w="12700">
            <a:miter lim="400000"/>
          </a:ln>
        </p:spPr>
      </p:pic>
      <p:sp>
        <p:nvSpPr>
          <p:cNvPr id="106" name="Title 1"/>
          <p:cNvSpPr txBox="1">
            <a:spLocks noGrp="1"/>
          </p:cNvSpPr>
          <p:nvPr>
            <p:ph type="title" idx="4294967295"/>
          </p:nvPr>
        </p:nvSpPr>
        <p:spPr>
          <a:xfrm>
            <a:off x="1775459" y="912681"/>
            <a:ext cx="8641082" cy="738844"/>
          </a:xfrm>
          <a:prstGeom prst="rect">
            <a:avLst/>
          </a:prstGeom>
        </p:spPr>
        <p:txBody>
          <a:bodyPr/>
          <a:lstStyle/>
          <a:p>
            <a:r>
              <a:t>History of the FSPP (Prior to 1974)</a:t>
            </a:r>
          </a:p>
        </p:txBody>
      </p:sp>
      <p:sp>
        <p:nvSpPr>
          <p:cNvPr id="10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Tree>
    <p:extLst>
      <p:ext uri="{BB962C8B-B14F-4D97-AF65-F5344CB8AC3E}">
        <p14:creationId xmlns:p14="http://schemas.microsoft.com/office/powerpoint/2010/main" val="278639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Content Placeholder 3" descr="Content Placeholder 3"/>
          <p:cNvPicPr>
            <a:picLocks noChangeAspect="1"/>
          </p:cNvPicPr>
          <p:nvPr/>
        </p:nvPicPr>
        <p:blipFill>
          <a:blip r:embed="rId2"/>
          <a:stretch>
            <a:fillRect/>
          </a:stretch>
        </p:blipFill>
        <p:spPr>
          <a:xfrm>
            <a:off x="1752081" y="1841151"/>
            <a:ext cx="9057657" cy="4696563"/>
          </a:xfrm>
          <a:prstGeom prst="rect">
            <a:avLst/>
          </a:prstGeom>
          <a:ln w="12700">
            <a:miter lim="400000"/>
          </a:ln>
        </p:spPr>
      </p:pic>
      <p:sp>
        <p:nvSpPr>
          <p:cNvPr id="110" name="Title 1"/>
          <p:cNvSpPr txBox="1">
            <a:spLocks noGrp="1"/>
          </p:cNvSpPr>
          <p:nvPr>
            <p:ph type="title" idx="4294967295"/>
          </p:nvPr>
        </p:nvSpPr>
        <p:spPr>
          <a:xfrm>
            <a:off x="1762759" y="937243"/>
            <a:ext cx="8641082" cy="862014"/>
          </a:xfrm>
          <a:prstGeom prst="rect">
            <a:avLst/>
          </a:prstGeom>
        </p:spPr>
        <p:txBody>
          <a:bodyPr>
            <a:normAutofit fontScale="90000"/>
          </a:bodyPr>
          <a:lstStyle/>
          <a:p>
            <a:r>
              <a:t>History of the FSPP</a:t>
            </a:r>
            <a:br/>
            <a:r>
              <a:t>(where the City wanted to go)</a:t>
            </a:r>
          </a:p>
        </p:txBody>
      </p:sp>
      <p:sp>
        <p:nvSpPr>
          <p:cNvPr id="111" name="Slide Number"/>
          <p:cNvSpPr txBox="1">
            <a:spLocks noGrp="1"/>
          </p:cNvSpPr>
          <p:nvPr>
            <p:ph type="sldNum" sz="quarter" idx="2"/>
          </p:nvPr>
        </p:nvSpPr>
        <p:spPr>
          <a:xfrm>
            <a:off x="10276916" y="6483350"/>
            <a:ext cx="157722"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Tree>
    <p:extLst>
      <p:ext uri="{BB962C8B-B14F-4D97-AF65-F5344CB8AC3E}">
        <p14:creationId xmlns:p14="http://schemas.microsoft.com/office/powerpoint/2010/main" val="254409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Content Placeholder 5" descr="Content Placeholder 5"/>
          <p:cNvPicPr>
            <a:picLocks noChangeAspect="1"/>
          </p:cNvPicPr>
          <p:nvPr/>
        </p:nvPicPr>
        <p:blipFill>
          <a:blip r:embed="rId2"/>
          <a:stretch>
            <a:fillRect/>
          </a:stretch>
        </p:blipFill>
        <p:spPr>
          <a:xfrm>
            <a:off x="1700723" y="1884761"/>
            <a:ext cx="8765154" cy="4624153"/>
          </a:xfrm>
          <a:prstGeom prst="rect">
            <a:avLst/>
          </a:prstGeom>
          <a:ln w="12700">
            <a:miter lim="400000"/>
          </a:ln>
        </p:spPr>
      </p:pic>
      <p:sp>
        <p:nvSpPr>
          <p:cNvPr id="114" name="Title 1"/>
          <p:cNvSpPr txBox="1">
            <a:spLocks noGrp="1"/>
          </p:cNvSpPr>
          <p:nvPr>
            <p:ph type="title" idx="4294967295"/>
          </p:nvPr>
        </p:nvSpPr>
        <p:spPr>
          <a:xfrm>
            <a:off x="1762759" y="864473"/>
            <a:ext cx="8641082" cy="1006325"/>
          </a:xfrm>
          <a:prstGeom prst="rect">
            <a:avLst/>
          </a:prstGeom>
        </p:spPr>
        <p:txBody>
          <a:bodyPr>
            <a:normAutofit fontScale="90000"/>
          </a:bodyPr>
          <a:lstStyle/>
          <a:p>
            <a:r>
              <a:t>History of the FSPP</a:t>
            </a:r>
            <a:br/>
            <a:r>
              <a:t>(after the 1974 arbitration)</a:t>
            </a:r>
          </a:p>
        </p:txBody>
      </p:sp>
      <p:sp>
        <p:nvSpPr>
          <p:cNvPr id="11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Tree>
    <p:extLst>
      <p:ext uri="{BB962C8B-B14F-4D97-AF65-F5344CB8AC3E}">
        <p14:creationId xmlns:p14="http://schemas.microsoft.com/office/powerpoint/2010/main" val="221317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7" name="Plan Overview"/>
          <p:cNvSpPr txBox="1"/>
          <p:nvPr/>
        </p:nvSpPr>
        <p:spPr>
          <a:xfrm>
            <a:off x="487680" y="751841"/>
            <a:ext cx="2672080"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r>
              <a:rPr sz="3200" b="1" dirty="0">
                <a:solidFill>
                  <a:schemeClr val="bg1"/>
                </a:solidFill>
              </a:rPr>
              <a:t>Plan Overview</a:t>
            </a:r>
          </a:p>
        </p:txBody>
      </p:sp>
      <p:sp>
        <p:nvSpPr>
          <p:cNvPr id="11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27</a:t>
            </a:fld>
            <a:endParaRPr/>
          </a:p>
        </p:txBody>
      </p:sp>
    </p:spTree>
    <p:extLst>
      <p:ext uri="{BB962C8B-B14F-4D97-AF65-F5344CB8AC3E}">
        <p14:creationId xmlns:p14="http://schemas.microsoft.com/office/powerpoint/2010/main" val="333817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128" name="Defined Benefits"/>
          <p:cNvSpPr txBox="1">
            <a:spLocks noGrp="1"/>
          </p:cNvSpPr>
          <p:nvPr>
            <p:ph type="title" idx="4294967295"/>
          </p:nvPr>
        </p:nvSpPr>
        <p:spPr>
          <a:xfrm>
            <a:off x="1765300" y="926714"/>
            <a:ext cx="8661401" cy="862014"/>
          </a:xfrm>
          <a:prstGeom prst="rect">
            <a:avLst/>
          </a:prstGeom>
        </p:spPr>
        <p:txBody>
          <a:bodyPr>
            <a:normAutofit/>
          </a:bodyPr>
          <a:lstStyle/>
          <a:p>
            <a:pPr defTabSz="758951">
              <a:defRPr sz="2324"/>
            </a:pPr>
            <a:r>
              <a:rPr sz="2988"/>
              <a:t>Defined Benefits</a:t>
            </a:r>
            <a:r>
              <a:t/>
            </a:r>
            <a:br/>
            <a:endParaRPr/>
          </a:p>
        </p:txBody>
      </p:sp>
      <p:sp>
        <p:nvSpPr>
          <p:cNvPr id="129" name="Both LAPP and FSPP are DB pension plans…"/>
          <p:cNvSpPr txBox="1">
            <a:spLocks noGrp="1"/>
          </p:cNvSpPr>
          <p:nvPr>
            <p:ph type="body" idx="4294967295"/>
          </p:nvPr>
        </p:nvSpPr>
        <p:spPr>
          <a:xfrm>
            <a:off x="1739900" y="1750009"/>
            <a:ext cx="8686800" cy="4987926"/>
          </a:xfrm>
          <a:prstGeom prst="rect">
            <a:avLst/>
          </a:prstGeom>
        </p:spPr>
        <p:txBody>
          <a:bodyPr>
            <a:normAutofit/>
          </a:bodyPr>
          <a:lstStyle/>
          <a:p>
            <a:pPr>
              <a:buChar char="•"/>
              <a:defRPr b="1"/>
            </a:pPr>
            <a:r>
              <a:t>Both LAPP and FSPP are DB pension plans</a:t>
            </a:r>
          </a:p>
          <a:p>
            <a:pPr>
              <a:buChar char="•"/>
            </a:pPr>
            <a:r>
              <a:t>This means that when you retire, the amount of pension that you will receive is determined by a formula</a:t>
            </a:r>
          </a:p>
          <a:p>
            <a:pPr>
              <a:buChar char="•"/>
            </a:pPr>
            <a:r>
              <a:t>The formula is based on</a:t>
            </a:r>
          </a:p>
          <a:p>
            <a:pPr marL="508000" lvl="1" indent="-279400">
              <a:spcBef>
                <a:spcPts val="400"/>
              </a:spcBef>
              <a:defRPr sz="1800"/>
            </a:pPr>
            <a:r>
              <a:t>The average of your highest five consecutive years of pensionable salary, and</a:t>
            </a:r>
          </a:p>
          <a:p>
            <a:pPr marL="508000" lvl="1" indent="-279400">
              <a:spcBef>
                <a:spcPts val="400"/>
              </a:spcBef>
              <a:defRPr sz="1800"/>
            </a:pPr>
            <a:r>
              <a:t>Your years of pensionable service</a:t>
            </a:r>
          </a:p>
          <a:p>
            <a:pPr>
              <a:buChar char="•"/>
            </a:pPr>
            <a:r>
              <a:t>The pension is paid for your life, </a:t>
            </a:r>
            <a:r>
              <a:rPr b="1" i="1"/>
              <a:t>regardless of investment returns</a:t>
            </a:r>
            <a:r>
              <a:t> </a:t>
            </a:r>
          </a:p>
        </p:txBody>
      </p:sp>
      <p:pic>
        <p:nvPicPr>
          <p:cNvPr id="130" name="8 Engine cartoon.jpg" descr="8 Engine cartoon.jpg"/>
          <p:cNvPicPr>
            <a:picLocks noChangeAspect="1"/>
          </p:cNvPicPr>
          <p:nvPr/>
        </p:nvPicPr>
        <p:blipFill>
          <a:blip r:embed="rId3">
            <a:alphaModFix amt="5290"/>
          </a:blip>
          <a:srcRect l="6470" r="673" b="18815"/>
          <a:stretch>
            <a:fillRect/>
          </a:stretch>
        </p:blipFill>
        <p:spPr>
          <a:xfrm>
            <a:off x="1275496" y="166255"/>
            <a:ext cx="10282928" cy="6571680"/>
          </a:xfrm>
          <a:prstGeom prst="rect">
            <a:avLst/>
          </a:prstGeom>
          <a:ln w="12700">
            <a:miter lim="400000"/>
          </a:ln>
        </p:spPr>
      </p:pic>
    </p:spTree>
    <p:extLst>
      <p:ext uri="{BB962C8B-B14F-4D97-AF65-F5344CB8AC3E}">
        <p14:creationId xmlns:p14="http://schemas.microsoft.com/office/powerpoint/2010/main" val="322129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
        <p:nvSpPr>
          <p:cNvPr id="135" name="Both you and the City of Calgary, as your employer, are required to pay contributions into LAPP and FSPP…"/>
          <p:cNvSpPr txBox="1">
            <a:spLocks noGrp="1"/>
          </p:cNvSpPr>
          <p:nvPr>
            <p:ph type="body" idx="4294967295"/>
          </p:nvPr>
        </p:nvSpPr>
        <p:spPr>
          <a:xfrm>
            <a:off x="1739900" y="1779587"/>
            <a:ext cx="8686800" cy="4987926"/>
          </a:xfrm>
          <a:prstGeom prst="rect">
            <a:avLst/>
          </a:prstGeom>
        </p:spPr>
        <p:txBody>
          <a:bodyPr>
            <a:normAutofit/>
          </a:bodyPr>
          <a:lstStyle/>
          <a:p>
            <a:pPr>
              <a:buChar char="•"/>
            </a:pPr>
            <a:r>
              <a:t>Both you and the City of Calgary, as your employer, are required to pay contributions into LAPP and FSPP</a:t>
            </a:r>
          </a:p>
          <a:p>
            <a:pPr marL="0" indent="0">
              <a:buNone/>
            </a:pPr>
            <a:endParaRPr/>
          </a:p>
          <a:p>
            <a:pPr marL="508000" lvl="1" indent="-279400">
              <a:spcBef>
                <a:spcPts val="400"/>
              </a:spcBef>
              <a:defRPr sz="1800"/>
            </a:pPr>
            <a:r>
              <a:t>For LAPP, the City of Calgary pays 1% of pay more than firefighters</a:t>
            </a:r>
          </a:p>
          <a:p>
            <a:pPr marL="787400" lvl="2" indent="-279400">
              <a:spcBef>
                <a:spcPts val="400"/>
              </a:spcBef>
              <a:buChar char="–"/>
              <a:defRPr sz="1800"/>
            </a:pPr>
            <a:endParaRPr/>
          </a:p>
          <a:p>
            <a:pPr marL="508000" lvl="1" indent="-279400">
              <a:spcBef>
                <a:spcPts val="400"/>
              </a:spcBef>
              <a:defRPr sz="1800"/>
            </a:pPr>
            <a:r>
              <a:t>For FSPP, the City of Calgary pays 55% and firefighters pay 45% of the total cost</a:t>
            </a:r>
          </a:p>
          <a:p>
            <a:pPr marL="0" lvl="1" indent="228600">
              <a:spcBef>
                <a:spcPts val="400"/>
              </a:spcBef>
              <a:buNone/>
              <a:defRPr sz="1800"/>
            </a:pPr>
            <a:endParaRPr/>
          </a:p>
          <a:p>
            <a:pPr>
              <a:buChar char="•"/>
            </a:pPr>
            <a:r>
              <a:t>Your pension contributions are tax deductible to you</a:t>
            </a:r>
          </a:p>
        </p:txBody>
      </p:sp>
      <p:sp>
        <p:nvSpPr>
          <p:cNvPr id="136" name="Contributions"/>
          <p:cNvSpPr txBox="1">
            <a:spLocks noGrp="1"/>
          </p:cNvSpPr>
          <p:nvPr>
            <p:ph type="title" idx="4294967295"/>
          </p:nvPr>
        </p:nvSpPr>
        <p:spPr>
          <a:xfrm>
            <a:off x="1752600" y="992188"/>
            <a:ext cx="8686800" cy="690563"/>
          </a:xfrm>
          <a:prstGeom prst="rect">
            <a:avLst/>
          </a:prstGeom>
        </p:spPr>
        <p:txBody>
          <a:bodyPr>
            <a:normAutofit fontScale="90000"/>
          </a:bodyPr>
          <a:lstStyle/>
          <a:p>
            <a:r>
              <a:t>Contributions</a:t>
            </a:r>
          </a:p>
        </p:txBody>
      </p:sp>
      <p:pic>
        <p:nvPicPr>
          <p:cNvPr id="137" name="Checking out the Aerial Nozzle.JPG" descr="Checking out the Aerial Nozzle.JPG"/>
          <p:cNvPicPr>
            <a:picLocks noChangeAspect="1"/>
          </p:cNvPicPr>
          <p:nvPr/>
        </p:nvPicPr>
        <p:blipFill>
          <a:blip r:embed="rId3">
            <a:alphaModFix amt="10352"/>
          </a:blip>
          <a:stretch>
            <a:fillRect/>
          </a:stretch>
        </p:blipFill>
        <p:spPr>
          <a:xfrm>
            <a:off x="1305354" y="120072"/>
            <a:ext cx="9581292" cy="6647441"/>
          </a:xfrm>
          <a:prstGeom prst="rect">
            <a:avLst/>
          </a:prstGeom>
          <a:ln w="12700">
            <a:miter lim="400000"/>
          </a:ln>
        </p:spPr>
      </p:pic>
    </p:spTree>
    <p:extLst>
      <p:ext uri="{BB962C8B-B14F-4D97-AF65-F5344CB8AC3E}">
        <p14:creationId xmlns:p14="http://schemas.microsoft.com/office/powerpoint/2010/main" val="32522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13" y="129709"/>
            <a:ext cx="10515600" cy="1417493"/>
          </a:xfrm>
        </p:spPr>
        <p:txBody>
          <a:bodyPr>
            <a:normAutofit/>
          </a:bodyPr>
          <a:lstStyle/>
          <a:p>
            <a:pPr algn="ctr"/>
            <a:r>
              <a:rPr lang="en-CA" b="1" dirty="0" smtClean="0">
                <a:solidFill>
                  <a:srgbClr val="C00000"/>
                </a:solidFill>
              </a:rPr>
              <a:t>Retirement Process</a:t>
            </a:r>
            <a:br>
              <a:rPr lang="en-CA" b="1" dirty="0" smtClean="0">
                <a:solidFill>
                  <a:srgbClr val="C00000"/>
                </a:solidFill>
              </a:rPr>
            </a:br>
            <a:endParaRPr lang="en-CA" b="1" dirty="0">
              <a:solidFill>
                <a:srgbClr val="C00000"/>
              </a:solidFill>
            </a:endParaRPr>
          </a:p>
        </p:txBody>
      </p:sp>
      <p:pic>
        <p:nvPicPr>
          <p:cNvPr id="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953513" y="5597235"/>
            <a:ext cx="1076517" cy="1041545"/>
          </a:xfrm>
          <a:prstGeom prst="rect">
            <a:avLst/>
          </a:prstGeom>
        </p:spPr>
      </p:pic>
      <p:sp>
        <p:nvSpPr>
          <p:cNvPr id="3" name="TextBox 2"/>
          <p:cNvSpPr txBox="1"/>
          <p:nvPr/>
        </p:nvSpPr>
        <p:spPr>
          <a:xfrm>
            <a:off x="372594" y="1017331"/>
            <a:ext cx="2782493" cy="584775"/>
          </a:xfrm>
          <a:prstGeom prst="rect">
            <a:avLst/>
          </a:prstGeom>
          <a:noFill/>
        </p:spPr>
        <p:txBody>
          <a:bodyPr wrap="none" rtlCol="0">
            <a:spAutoFit/>
          </a:bodyPr>
          <a:lstStyle/>
          <a:p>
            <a:r>
              <a:rPr lang="en-CA" sz="3200" b="1" dirty="0" smtClean="0">
                <a:solidFill>
                  <a:srgbClr val="C00000"/>
                </a:solidFill>
              </a:rPr>
              <a:t>Getting Started</a:t>
            </a:r>
            <a:endParaRPr lang="en-CA" sz="3200" b="1" dirty="0">
              <a:solidFill>
                <a:srgbClr val="C00000"/>
              </a:solidFill>
            </a:endParaRPr>
          </a:p>
        </p:txBody>
      </p:sp>
      <p:sp>
        <p:nvSpPr>
          <p:cNvPr id="7" name="TextBox 6"/>
          <p:cNvSpPr txBox="1"/>
          <p:nvPr/>
        </p:nvSpPr>
        <p:spPr>
          <a:xfrm>
            <a:off x="372594" y="1657010"/>
            <a:ext cx="11665629" cy="2031325"/>
          </a:xfrm>
          <a:prstGeom prst="rect">
            <a:avLst/>
          </a:prstGeom>
          <a:noFill/>
        </p:spPr>
        <p:txBody>
          <a:bodyPr wrap="none" rtlCol="0">
            <a:spAutoFit/>
          </a:bodyPr>
          <a:lstStyle/>
          <a:p>
            <a:r>
              <a:rPr lang="en-CA" dirty="0" smtClean="0"/>
              <a:t>Before you choose your </a:t>
            </a:r>
            <a:r>
              <a:rPr lang="en-CA" b="1" dirty="0" smtClean="0"/>
              <a:t>retirement date</a:t>
            </a:r>
            <a:r>
              <a:rPr lang="en-CA" dirty="0" smtClean="0"/>
              <a:t>, you should consult with your employer (City HR), the LAPP </a:t>
            </a:r>
            <a:r>
              <a:rPr lang="en-CA" dirty="0"/>
              <a:t>a</a:t>
            </a:r>
            <a:r>
              <a:rPr lang="en-CA" dirty="0" smtClean="0"/>
              <a:t>dministrator </a:t>
            </a:r>
          </a:p>
          <a:p>
            <a:r>
              <a:rPr lang="en-CA" dirty="0" smtClean="0"/>
              <a:t>(Alberta Pensions Services), the FSPP </a:t>
            </a:r>
            <a:r>
              <a:rPr lang="en-CA" dirty="0"/>
              <a:t>a</a:t>
            </a:r>
            <a:r>
              <a:rPr lang="en-CA" dirty="0" smtClean="0"/>
              <a:t>dministrator (Lifeworks) and </a:t>
            </a:r>
            <a:r>
              <a:rPr lang="en-CA" b="1" dirty="0" smtClean="0"/>
              <a:t>your trusted Financial Advisor. </a:t>
            </a:r>
            <a:endParaRPr lang="en-CA" b="1" dirty="0"/>
          </a:p>
          <a:p>
            <a:r>
              <a:rPr lang="en-CA" dirty="0" smtClean="0"/>
              <a:t>This is a significant and lasting decision which requires careful planning and consideration. The City of Calgary suggests </a:t>
            </a:r>
          </a:p>
          <a:p>
            <a:r>
              <a:rPr lang="en-CA" dirty="0"/>
              <a:t>y</a:t>
            </a:r>
            <a:r>
              <a:rPr lang="en-CA" dirty="0" smtClean="0"/>
              <a:t>ou begin this process </a:t>
            </a:r>
            <a:r>
              <a:rPr lang="en-CA" b="1" dirty="0" smtClean="0"/>
              <a:t>at least 4 months before your intended retirement date.</a:t>
            </a:r>
          </a:p>
          <a:p>
            <a:endParaRPr lang="en-CA" dirty="0"/>
          </a:p>
          <a:p>
            <a:r>
              <a:rPr lang="en-CA" dirty="0" smtClean="0"/>
              <a:t>Once you have determined the </a:t>
            </a:r>
            <a:r>
              <a:rPr lang="en-CA" b="1" dirty="0" smtClean="0"/>
              <a:t>optimal date</a:t>
            </a:r>
            <a:r>
              <a:rPr lang="en-CA" dirty="0" smtClean="0"/>
              <a:t> for your retirement, you should notify the City of Calgary (City HR) to</a:t>
            </a:r>
          </a:p>
          <a:p>
            <a:r>
              <a:rPr lang="en-CA" dirty="0"/>
              <a:t>b</a:t>
            </a:r>
            <a:r>
              <a:rPr lang="en-CA" dirty="0" smtClean="0"/>
              <a:t>egin the retirement process.</a:t>
            </a:r>
            <a:endParaRPr lang="en-CA" dirty="0"/>
          </a:p>
        </p:txBody>
      </p:sp>
      <p:sp>
        <p:nvSpPr>
          <p:cNvPr id="4" name="Rectangle 3"/>
          <p:cNvSpPr/>
          <p:nvPr/>
        </p:nvSpPr>
        <p:spPr>
          <a:xfrm>
            <a:off x="372594" y="4548346"/>
            <a:ext cx="10415480" cy="3139321"/>
          </a:xfrm>
          <a:prstGeom prst="rect">
            <a:avLst/>
          </a:prstGeom>
        </p:spPr>
        <p:txBody>
          <a:bodyPr wrap="square">
            <a:spAutoFit/>
          </a:bodyPr>
          <a:lstStyle/>
          <a:p>
            <a:pPr marL="285750" indent="-285750">
              <a:buFont typeface="Arial" panose="020B0604020202020204" pitchFamily="34" charset="0"/>
              <a:buChar char="•"/>
            </a:pPr>
            <a:r>
              <a:rPr lang="en-CA" dirty="0" smtClean="0"/>
              <a:t>Decide how to handle any accrued vacation and Retirement allowance [Art. 11.05/11.06]</a:t>
            </a:r>
          </a:p>
          <a:p>
            <a:pPr marL="285750" indent="-285750">
              <a:buFont typeface="Arial" panose="020B0604020202020204" pitchFamily="34" charset="0"/>
              <a:buChar char="•"/>
            </a:pPr>
            <a:r>
              <a:rPr lang="en-CA" dirty="0" smtClean="0"/>
              <a:t>Last Day of Work and Last Day of Pay (discuss difference)</a:t>
            </a:r>
          </a:p>
          <a:p>
            <a:pPr marL="285750" indent="-285750">
              <a:buFont typeface="Arial" panose="020B0604020202020204" pitchFamily="34" charset="0"/>
              <a:buChar char="•"/>
            </a:pPr>
            <a:r>
              <a:rPr lang="en-CA" dirty="0" smtClean="0"/>
              <a:t>Start date with the city [prior service]</a:t>
            </a:r>
          </a:p>
          <a:p>
            <a:pPr marL="285750" indent="-285750">
              <a:buFont typeface="Arial" panose="020B0604020202020204" pitchFamily="34" charset="0"/>
              <a:buChar char="•"/>
            </a:pPr>
            <a:r>
              <a:rPr lang="en-CA" dirty="0"/>
              <a:t>Subjective [Years of service, Health, Financial situation]</a:t>
            </a:r>
          </a:p>
          <a:p>
            <a:pPr marL="285750" indent="-285750">
              <a:buFont typeface="Arial" panose="020B0604020202020204" pitchFamily="34" charset="0"/>
              <a:buChar char="•"/>
            </a:pPr>
            <a:r>
              <a:rPr lang="en-CA" dirty="0"/>
              <a:t>Unique [Age, Family, Hobbies]</a:t>
            </a:r>
          </a:p>
          <a:p>
            <a:pPr marL="285750" indent="-285750">
              <a:buFont typeface="Arial" panose="020B0604020202020204" pitchFamily="34" charset="0"/>
              <a:buChar char="•"/>
            </a:pPr>
            <a:endParaRPr lang="en-CA" dirty="0" smtClean="0"/>
          </a:p>
          <a:p>
            <a:endParaRPr lang="en-CA" dirty="0" smtClean="0"/>
          </a:p>
          <a:p>
            <a:endParaRPr lang="en-CA" dirty="0" smtClean="0"/>
          </a:p>
          <a:p>
            <a:endParaRPr lang="en-CA" dirty="0" smtClean="0"/>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endParaRPr lang="en-CA" dirty="0"/>
          </a:p>
        </p:txBody>
      </p:sp>
      <p:sp>
        <p:nvSpPr>
          <p:cNvPr id="6" name="Rectangle 5"/>
          <p:cNvSpPr/>
          <p:nvPr/>
        </p:nvSpPr>
        <p:spPr>
          <a:xfrm>
            <a:off x="372594" y="3853763"/>
            <a:ext cx="8485656" cy="584775"/>
          </a:xfrm>
          <a:prstGeom prst="rect">
            <a:avLst/>
          </a:prstGeom>
        </p:spPr>
        <p:txBody>
          <a:bodyPr wrap="none">
            <a:spAutoFit/>
          </a:bodyPr>
          <a:lstStyle/>
          <a:p>
            <a:r>
              <a:rPr lang="en-CA" sz="3200" b="1" dirty="0">
                <a:solidFill>
                  <a:srgbClr val="C00000"/>
                </a:solidFill>
              </a:rPr>
              <a:t>What </a:t>
            </a:r>
            <a:r>
              <a:rPr lang="en-CA" sz="3200" b="1" dirty="0" smtClean="0">
                <a:solidFill>
                  <a:srgbClr val="C00000"/>
                </a:solidFill>
              </a:rPr>
              <a:t>Constitutes </a:t>
            </a:r>
            <a:r>
              <a:rPr lang="en-CA" sz="3200" b="1" dirty="0">
                <a:solidFill>
                  <a:srgbClr val="C00000"/>
                </a:solidFill>
              </a:rPr>
              <a:t>an Optimal Retirement Date?</a:t>
            </a:r>
            <a:endParaRPr lang="en-CA" sz="3200" dirty="0"/>
          </a:p>
        </p:txBody>
      </p:sp>
    </p:spTree>
    <p:extLst>
      <p:ext uri="{BB962C8B-B14F-4D97-AF65-F5344CB8AC3E}">
        <p14:creationId xmlns:p14="http://schemas.microsoft.com/office/powerpoint/2010/main" val="37876859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142" name="2019 Contribution Rates"/>
          <p:cNvSpPr txBox="1">
            <a:spLocks noGrp="1"/>
          </p:cNvSpPr>
          <p:nvPr>
            <p:ph type="title" idx="4294967295"/>
          </p:nvPr>
        </p:nvSpPr>
        <p:spPr>
          <a:xfrm>
            <a:off x="1752600" y="992188"/>
            <a:ext cx="8686800" cy="690563"/>
          </a:xfrm>
          <a:prstGeom prst="rect">
            <a:avLst/>
          </a:prstGeom>
        </p:spPr>
        <p:txBody>
          <a:bodyPr>
            <a:normAutofit fontScale="90000"/>
          </a:bodyPr>
          <a:lstStyle/>
          <a:p>
            <a:r>
              <a:t>20</a:t>
            </a:r>
            <a:r>
              <a:rPr lang="en-CA"/>
              <a:t>21</a:t>
            </a:r>
            <a:r>
              <a:t> Contribution Rates</a:t>
            </a:r>
          </a:p>
        </p:txBody>
      </p:sp>
      <p:graphicFrame>
        <p:nvGraphicFramePr>
          <p:cNvPr id="143" name="Table"/>
          <p:cNvGraphicFramePr/>
          <p:nvPr>
            <p:extLst/>
          </p:nvPr>
        </p:nvGraphicFramePr>
        <p:xfrm>
          <a:off x="1754982" y="2122715"/>
          <a:ext cx="8682037" cy="1676399"/>
        </p:xfrm>
        <a:graphic>
          <a:graphicData uri="http://schemas.openxmlformats.org/drawingml/2006/table">
            <a:tbl>
              <a:tblPr/>
              <a:tblGrid>
                <a:gridCol w="2700337">
                  <a:extLst>
                    <a:ext uri="{9D8B030D-6E8A-4147-A177-3AD203B41FA5}">
                      <a16:colId xmlns:a16="http://schemas.microsoft.com/office/drawing/2014/main" val="20000"/>
                    </a:ext>
                  </a:extLst>
                </a:gridCol>
                <a:gridCol w="1495425">
                  <a:extLst>
                    <a:ext uri="{9D8B030D-6E8A-4147-A177-3AD203B41FA5}">
                      <a16:colId xmlns:a16="http://schemas.microsoft.com/office/drawing/2014/main" val="20001"/>
                    </a:ext>
                  </a:extLst>
                </a:gridCol>
                <a:gridCol w="1495425">
                  <a:extLst>
                    <a:ext uri="{9D8B030D-6E8A-4147-A177-3AD203B41FA5}">
                      <a16:colId xmlns:a16="http://schemas.microsoft.com/office/drawing/2014/main" val="20002"/>
                    </a:ext>
                  </a:extLst>
                </a:gridCol>
                <a:gridCol w="1495425">
                  <a:extLst>
                    <a:ext uri="{9D8B030D-6E8A-4147-A177-3AD203B41FA5}">
                      <a16:colId xmlns:a16="http://schemas.microsoft.com/office/drawing/2014/main" val="20003"/>
                    </a:ext>
                  </a:extLst>
                </a:gridCol>
                <a:gridCol w="1495425">
                  <a:extLst>
                    <a:ext uri="{9D8B030D-6E8A-4147-A177-3AD203B41FA5}">
                      <a16:colId xmlns:a16="http://schemas.microsoft.com/office/drawing/2014/main" val="20004"/>
                    </a:ext>
                  </a:extLst>
                </a:gridCol>
              </a:tblGrid>
              <a:tr h="517525">
                <a:tc>
                  <a:txBody>
                    <a:bodyPr/>
                    <a:lstStyle/>
                    <a:p>
                      <a:pPr algn="l">
                        <a:spcBef>
                          <a:spcPts val="200"/>
                        </a:spcBef>
                        <a:defRPr sz="1800">
                          <a:solidFill>
                            <a:srgbClr val="FFFFFF"/>
                          </a:solidFill>
                          <a:latin typeface="+mj-lt"/>
                          <a:ea typeface="+mj-ea"/>
                          <a:cs typeface="+mj-cs"/>
                          <a:sym typeface="Avenir Next Regular"/>
                        </a:defRPr>
                      </a:pPr>
                      <a:endParaRPr/>
                    </a:p>
                  </a:txBody>
                  <a:tcPr marL="71882" marR="71882" marT="71882" marB="71882" horzOverflow="overflow">
                    <a:lnL w="12700">
                      <a:solidFill>
                        <a:srgbClr val="000000"/>
                      </a:solidFill>
                    </a:lnL>
                    <a:lnR w="12700">
                      <a:solidFill>
                        <a:srgbClr val="000000"/>
                      </a:solidFill>
                    </a:lnR>
                    <a:lnT w="19050">
                      <a:solidFill>
                        <a:srgbClr val="000000"/>
                      </a:solidFill>
                    </a:lnT>
                    <a:lnB w="19050">
                      <a:solidFill>
                        <a:srgbClr val="000000"/>
                      </a:solidFill>
                    </a:lnB>
                    <a:solidFill>
                      <a:srgbClr val="0099CC"/>
                    </a:solidFill>
                  </a:tcPr>
                </a:tc>
                <a:tc gridSpan="2">
                  <a:txBody>
                    <a:bodyPr/>
                    <a:lstStyle/>
                    <a:p>
                      <a:pPr algn="l">
                        <a:spcBef>
                          <a:spcPts val="200"/>
                        </a:spcBef>
                        <a:defRPr sz="1800"/>
                      </a:pPr>
                      <a:r>
                        <a:rPr b="1">
                          <a:solidFill>
                            <a:srgbClr val="FFFFFF"/>
                          </a:solidFill>
                          <a:latin typeface="+mj-lt"/>
                          <a:ea typeface="+mj-ea"/>
                          <a:cs typeface="+mj-cs"/>
                          <a:sym typeface="Avenir Next Regular"/>
                        </a:rPr>
                        <a:t>LAPP</a:t>
                      </a:r>
                    </a:p>
                  </a:txBody>
                  <a:tcPr marL="71882" marR="71882" marT="71882" marB="71882" horzOverflow="overflow">
                    <a:lnL w="12700">
                      <a:solidFill>
                        <a:srgbClr val="000000"/>
                      </a:solidFill>
                    </a:lnL>
                    <a:lnR w="12700">
                      <a:solidFill>
                        <a:srgbClr val="000000"/>
                      </a:solidFill>
                    </a:lnR>
                    <a:lnT w="19050">
                      <a:solidFill>
                        <a:srgbClr val="000000"/>
                      </a:solidFill>
                    </a:lnT>
                    <a:lnB w="19050">
                      <a:solidFill>
                        <a:srgbClr val="000000"/>
                      </a:solidFill>
                    </a:lnB>
                    <a:solidFill>
                      <a:srgbClr val="0099CC"/>
                    </a:solidFill>
                  </a:tcPr>
                </a:tc>
                <a:tc hMerge="1">
                  <a:txBody>
                    <a:bodyPr/>
                    <a:lstStyle/>
                    <a:p>
                      <a:endParaRPr lang="en-US"/>
                    </a:p>
                  </a:txBody>
                  <a:tcPr/>
                </a:tc>
                <a:tc gridSpan="2">
                  <a:txBody>
                    <a:bodyPr/>
                    <a:lstStyle/>
                    <a:p>
                      <a:pPr algn="l">
                        <a:spcBef>
                          <a:spcPts val="200"/>
                        </a:spcBef>
                        <a:defRPr sz="1800"/>
                      </a:pPr>
                      <a:r>
                        <a:rPr b="1">
                          <a:solidFill>
                            <a:srgbClr val="FFFFFF"/>
                          </a:solidFill>
                          <a:latin typeface="+mj-lt"/>
                          <a:ea typeface="+mj-ea"/>
                          <a:cs typeface="+mj-cs"/>
                          <a:sym typeface="Avenir Next Regular"/>
                        </a:rPr>
                        <a:t>FSPP</a:t>
                      </a:r>
                    </a:p>
                  </a:txBody>
                  <a:tcPr marL="71882" marR="71882" marT="71882" marB="71882" horzOverflow="overflow">
                    <a:lnL w="12700">
                      <a:solidFill>
                        <a:srgbClr val="000000"/>
                      </a:solidFill>
                    </a:lnL>
                    <a:lnR w="12700">
                      <a:solidFill>
                        <a:srgbClr val="000000"/>
                      </a:solidFill>
                    </a:lnR>
                    <a:lnT w="19050">
                      <a:solidFill>
                        <a:srgbClr val="000000"/>
                      </a:solidFill>
                    </a:lnT>
                    <a:lnB w="19050">
                      <a:solidFill>
                        <a:srgbClr val="000000"/>
                      </a:solidFill>
                    </a:lnB>
                    <a:solidFill>
                      <a:srgbClr val="0099CC"/>
                    </a:solidFill>
                  </a:tcPr>
                </a:tc>
                <a:tc hMerge="1">
                  <a:txBody>
                    <a:bodyPr/>
                    <a:lstStyle/>
                    <a:p>
                      <a:endParaRPr lang="en-US"/>
                    </a:p>
                  </a:txBody>
                  <a:tcPr/>
                </a:tc>
                <a:extLst>
                  <a:ext uri="{0D108BD9-81ED-4DB2-BD59-A6C34878D82A}">
                    <a16:rowId xmlns:a16="http://schemas.microsoft.com/office/drawing/2014/main" val="10000"/>
                  </a:ext>
                </a:extLst>
              </a:tr>
              <a:tr h="566737">
                <a:tc>
                  <a:txBody>
                    <a:bodyPr/>
                    <a:lstStyle/>
                    <a:p>
                      <a:pPr algn="l">
                        <a:spcBef>
                          <a:spcPts val="200"/>
                        </a:spcBef>
                        <a:defRPr sz="1800">
                          <a:solidFill>
                            <a:srgbClr val="FFFFFF"/>
                          </a:solidFill>
                          <a:latin typeface="+mj-lt"/>
                          <a:ea typeface="+mj-ea"/>
                          <a:cs typeface="+mj-cs"/>
                          <a:sym typeface="Avenir Next Regular"/>
                        </a:defRPr>
                      </a:pPr>
                      <a:endParaRPr/>
                    </a:p>
                  </a:txBody>
                  <a:tcPr marL="71882" marR="71882" marT="71882" marB="71882" horzOverflow="overflow">
                    <a:lnL w="12700">
                      <a:solidFill>
                        <a:srgbClr val="000000"/>
                      </a:solidFill>
                    </a:lnL>
                    <a:lnR w="12700">
                      <a:solidFill>
                        <a:srgbClr val="000000"/>
                      </a:solidFill>
                    </a:lnR>
                    <a:lnT w="19050">
                      <a:solidFill>
                        <a:srgbClr val="000000"/>
                      </a:solidFill>
                    </a:lnT>
                    <a:lnB>
                      <a:solidFill>
                        <a:srgbClr val="000000"/>
                      </a:solidFill>
                    </a:lnB>
                    <a:solidFill>
                      <a:srgbClr val="0099CC"/>
                    </a:solidFill>
                  </a:tcPr>
                </a:tc>
                <a:tc>
                  <a:txBody>
                    <a:bodyPr/>
                    <a:lstStyle/>
                    <a:p>
                      <a:pPr algn="l">
                        <a:spcBef>
                          <a:spcPts val="200"/>
                        </a:spcBef>
                        <a:defRPr sz="1800"/>
                      </a:pPr>
                      <a:r>
                        <a:rPr b="1">
                          <a:solidFill>
                            <a:srgbClr val="FFFFFF"/>
                          </a:solidFill>
                          <a:latin typeface="+mj-lt"/>
                          <a:ea typeface="+mj-ea"/>
                          <a:cs typeface="+mj-cs"/>
                          <a:sym typeface="Avenir Next Regular"/>
                        </a:rPr>
                        <a:t>Employee</a:t>
                      </a:r>
                    </a:p>
                  </a:txBody>
                  <a:tcPr marL="71882" marR="71882" marT="71882" marB="71882" horzOverflow="overflow">
                    <a:lnL w="12700">
                      <a:solidFill>
                        <a:srgbClr val="000000"/>
                      </a:solidFill>
                    </a:lnL>
                    <a:lnR w="12700">
                      <a:miter lim="400000"/>
                    </a:lnR>
                    <a:lnT w="19050">
                      <a:solidFill>
                        <a:srgbClr val="000000"/>
                      </a:solidFill>
                    </a:lnT>
                    <a:lnB>
                      <a:solidFill>
                        <a:srgbClr val="000000"/>
                      </a:solidFill>
                    </a:lnB>
                    <a:solidFill>
                      <a:srgbClr val="0099CC"/>
                    </a:solidFill>
                  </a:tcPr>
                </a:tc>
                <a:tc>
                  <a:txBody>
                    <a:bodyPr/>
                    <a:lstStyle/>
                    <a:p>
                      <a:pPr algn="l">
                        <a:spcBef>
                          <a:spcPts val="200"/>
                        </a:spcBef>
                        <a:defRPr sz="1800"/>
                      </a:pPr>
                      <a:r>
                        <a:rPr b="1">
                          <a:solidFill>
                            <a:srgbClr val="FFFFFF"/>
                          </a:solidFill>
                          <a:latin typeface="+mj-lt"/>
                          <a:ea typeface="+mj-ea"/>
                          <a:cs typeface="+mj-cs"/>
                          <a:sym typeface="Avenir Next Regular"/>
                        </a:rPr>
                        <a:t>Employer</a:t>
                      </a:r>
                    </a:p>
                  </a:txBody>
                  <a:tcPr marL="71882" marR="71882" marT="71882" marB="71882" horzOverflow="overflow">
                    <a:lnL w="12700">
                      <a:miter lim="400000"/>
                    </a:lnL>
                    <a:lnR w="12700">
                      <a:solidFill>
                        <a:srgbClr val="000000"/>
                      </a:solidFill>
                    </a:lnR>
                    <a:lnT w="19050">
                      <a:solidFill>
                        <a:srgbClr val="000000"/>
                      </a:solidFill>
                    </a:lnT>
                    <a:lnB>
                      <a:solidFill>
                        <a:srgbClr val="000000"/>
                      </a:solidFill>
                    </a:lnB>
                    <a:solidFill>
                      <a:srgbClr val="0099CC"/>
                    </a:solidFill>
                  </a:tcPr>
                </a:tc>
                <a:tc>
                  <a:txBody>
                    <a:bodyPr/>
                    <a:lstStyle/>
                    <a:p>
                      <a:pPr algn="l">
                        <a:spcBef>
                          <a:spcPts val="200"/>
                        </a:spcBef>
                        <a:defRPr sz="1800"/>
                      </a:pPr>
                      <a:r>
                        <a:rPr b="1">
                          <a:solidFill>
                            <a:srgbClr val="FFFFFF"/>
                          </a:solidFill>
                          <a:latin typeface="+mj-lt"/>
                          <a:ea typeface="+mj-ea"/>
                          <a:cs typeface="+mj-cs"/>
                          <a:sym typeface="Avenir Next Regular"/>
                        </a:rPr>
                        <a:t>Employee</a:t>
                      </a:r>
                    </a:p>
                  </a:txBody>
                  <a:tcPr marL="71882" marR="71882" marT="71882" marB="71882" horzOverflow="overflow">
                    <a:lnL w="12700">
                      <a:solidFill>
                        <a:srgbClr val="000000"/>
                      </a:solidFill>
                    </a:lnL>
                    <a:lnR w="12700">
                      <a:miter lim="400000"/>
                    </a:lnR>
                    <a:lnT w="19050">
                      <a:solidFill>
                        <a:srgbClr val="000000"/>
                      </a:solidFill>
                    </a:lnT>
                    <a:lnB>
                      <a:solidFill>
                        <a:srgbClr val="000000"/>
                      </a:solidFill>
                    </a:lnB>
                    <a:solidFill>
                      <a:srgbClr val="0099CC"/>
                    </a:solidFill>
                  </a:tcPr>
                </a:tc>
                <a:tc>
                  <a:txBody>
                    <a:bodyPr/>
                    <a:lstStyle/>
                    <a:p>
                      <a:pPr algn="l">
                        <a:spcBef>
                          <a:spcPts val="200"/>
                        </a:spcBef>
                        <a:defRPr sz="1800"/>
                      </a:pPr>
                      <a:r>
                        <a:rPr b="1">
                          <a:solidFill>
                            <a:srgbClr val="FFFFFF"/>
                          </a:solidFill>
                          <a:latin typeface="+mj-lt"/>
                          <a:ea typeface="+mj-ea"/>
                          <a:cs typeface="+mj-cs"/>
                          <a:sym typeface="Avenir Next Regular"/>
                        </a:rPr>
                        <a:t>Employer</a:t>
                      </a:r>
                    </a:p>
                  </a:txBody>
                  <a:tcPr marL="71882" marR="71882" marT="71882" marB="71882" horzOverflow="overflow">
                    <a:lnL w="12700">
                      <a:miter lim="400000"/>
                    </a:lnL>
                    <a:lnR w="12700">
                      <a:solidFill>
                        <a:srgbClr val="000000"/>
                      </a:solidFill>
                    </a:lnR>
                    <a:lnT w="19050">
                      <a:solidFill>
                        <a:srgbClr val="000000"/>
                      </a:solidFill>
                    </a:lnT>
                    <a:lnB>
                      <a:solidFill>
                        <a:srgbClr val="000000"/>
                      </a:solidFill>
                    </a:lnB>
                    <a:solidFill>
                      <a:srgbClr val="0099CC"/>
                    </a:solidFill>
                  </a:tcPr>
                </a:tc>
                <a:extLst>
                  <a:ext uri="{0D108BD9-81ED-4DB2-BD59-A6C34878D82A}">
                    <a16:rowId xmlns:a16="http://schemas.microsoft.com/office/drawing/2014/main" val="10001"/>
                  </a:ext>
                </a:extLst>
              </a:tr>
              <a:tr h="592137">
                <a:tc>
                  <a:txBody>
                    <a:bodyPr/>
                    <a:lstStyle/>
                    <a:p>
                      <a:pPr algn="l">
                        <a:spcBef>
                          <a:spcPts val="200"/>
                        </a:spcBef>
                        <a:defRPr sz="1800"/>
                      </a:pPr>
                      <a:r>
                        <a:rPr b="1">
                          <a:solidFill>
                            <a:srgbClr val="005EA4"/>
                          </a:solidFill>
                          <a:latin typeface="+mj-lt"/>
                          <a:ea typeface="+mj-ea"/>
                          <a:cs typeface="+mj-cs"/>
                          <a:sym typeface="Avenir Next Regular"/>
                        </a:rPr>
                        <a:t>Total Contribution Rate</a:t>
                      </a:r>
                    </a:p>
                  </a:txBody>
                  <a:tcPr marL="71882" marR="71882" marT="71882" marB="71882" anchor="ctr" horzOverflow="overflow">
                    <a:lnL w="12700">
                      <a:solidFill>
                        <a:srgbClr val="000000"/>
                      </a:solidFill>
                    </a:lnL>
                    <a:lnR w="12700">
                      <a:solidFill>
                        <a:srgbClr val="000000"/>
                      </a:solidFill>
                    </a:lnR>
                    <a:lnT>
                      <a:solidFill>
                        <a:srgbClr val="000000"/>
                      </a:solidFill>
                    </a:lnT>
                    <a:lnB>
                      <a:solidFill>
                        <a:srgbClr val="000000"/>
                      </a:solidFill>
                    </a:lnB>
                    <a:noFill/>
                  </a:tcPr>
                </a:tc>
                <a:tc>
                  <a:txBody>
                    <a:bodyPr/>
                    <a:lstStyle/>
                    <a:p>
                      <a:pPr algn="l">
                        <a:spcBef>
                          <a:spcPts val="200"/>
                        </a:spcBef>
                        <a:defRPr sz="1800"/>
                      </a:pPr>
                      <a:r>
                        <a:rPr>
                          <a:latin typeface="+mj-lt"/>
                          <a:ea typeface="+mj-ea"/>
                          <a:cs typeface="+mj-cs"/>
                          <a:sym typeface="Avenir Next Regular"/>
                        </a:rPr>
                        <a:t>9.58%</a:t>
                      </a:r>
                    </a:p>
                  </a:txBody>
                  <a:tcPr marL="71882" marR="71882" marT="71882" marB="71882" anchor="ctr" horzOverflow="overflow">
                    <a:lnL w="12700">
                      <a:solidFill>
                        <a:srgbClr val="000000"/>
                      </a:solidFill>
                    </a:lnL>
                    <a:lnR w="12700">
                      <a:miter lim="400000"/>
                    </a:lnR>
                    <a:lnT>
                      <a:solidFill>
                        <a:srgbClr val="000000"/>
                      </a:solidFill>
                    </a:lnT>
                    <a:lnB>
                      <a:solidFill>
                        <a:srgbClr val="000000"/>
                      </a:solidFill>
                    </a:lnB>
                    <a:noFill/>
                  </a:tcPr>
                </a:tc>
                <a:tc>
                  <a:txBody>
                    <a:bodyPr/>
                    <a:lstStyle/>
                    <a:p>
                      <a:pPr algn="l">
                        <a:spcBef>
                          <a:spcPts val="200"/>
                        </a:spcBef>
                        <a:defRPr sz="1800"/>
                      </a:pPr>
                      <a:r>
                        <a:rPr>
                          <a:latin typeface="+mj-lt"/>
                          <a:ea typeface="+mj-ea"/>
                          <a:cs typeface="+mj-cs"/>
                          <a:sym typeface="Avenir Next Regular"/>
                        </a:rPr>
                        <a:t>10.58%</a:t>
                      </a:r>
                    </a:p>
                  </a:txBody>
                  <a:tcPr marL="71882" marR="71882" marT="71882" marB="71882" anchor="ctr" horzOverflow="overflow">
                    <a:lnL w="12700">
                      <a:miter lim="400000"/>
                    </a:lnL>
                    <a:lnR w="12700">
                      <a:solidFill>
                        <a:srgbClr val="000000"/>
                      </a:solidFill>
                    </a:lnR>
                    <a:lnT>
                      <a:solidFill>
                        <a:srgbClr val="000000"/>
                      </a:solidFill>
                    </a:lnT>
                    <a:lnB>
                      <a:solidFill>
                        <a:srgbClr val="000000"/>
                      </a:solidFill>
                    </a:lnB>
                    <a:noFill/>
                  </a:tcPr>
                </a:tc>
                <a:tc>
                  <a:txBody>
                    <a:bodyPr/>
                    <a:lstStyle/>
                    <a:p>
                      <a:pPr algn="l">
                        <a:spcBef>
                          <a:spcPts val="200"/>
                        </a:spcBef>
                        <a:defRPr sz="1800"/>
                      </a:pPr>
                      <a:r>
                        <a:rPr>
                          <a:latin typeface="+mj-lt"/>
                          <a:ea typeface="+mj-ea"/>
                          <a:cs typeface="+mj-cs"/>
                          <a:sym typeface="Avenir Next Regular"/>
                        </a:rPr>
                        <a:t>2.</a:t>
                      </a:r>
                      <a:r>
                        <a:rPr lang="en-CA">
                          <a:latin typeface="+mj-lt"/>
                          <a:ea typeface="+mj-ea"/>
                          <a:cs typeface="+mj-cs"/>
                          <a:sym typeface="Avenir Next Regular"/>
                        </a:rPr>
                        <a:t>32</a:t>
                      </a:r>
                      <a:r>
                        <a:rPr>
                          <a:latin typeface="+mj-lt"/>
                          <a:ea typeface="+mj-ea"/>
                          <a:cs typeface="+mj-cs"/>
                          <a:sym typeface="Avenir Next Regular"/>
                        </a:rPr>
                        <a:t>%</a:t>
                      </a:r>
                    </a:p>
                  </a:txBody>
                  <a:tcPr marL="71882" marR="71882" marT="71882" marB="71882" anchor="ctr" horzOverflow="overflow">
                    <a:lnL w="12700">
                      <a:solidFill>
                        <a:srgbClr val="000000"/>
                      </a:solidFill>
                    </a:lnL>
                    <a:lnR w="12700">
                      <a:miter lim="400000"/>
                    </a:lnR>
                    <a:lnT>
                      <a:solidFill>
                        <a:srgbClr val="000000"/>
                      </a:solidFill>
                    </a:lnT>
                    <a:lnB>
                      <a:solidFill>
                        <a:srgbClr val="000000"/>
                      </a:solidFill>
                    </a:lnB>
                    <a:noFill/>
                  </a:tcPr>
                </a:tc>
                <a:tc>
                  <a:txBody>
                    <a:bodyPr/>
                    <a:lstStyle/>
                    <a:p>
                      <a:pPr algn="l">
                        <a:spcBef>
                          <a:spcPts val="200"/>
                        </a:spcBef>
                        <a:defRPr sz="1800"/>
                      </a:pPr>
                      <a:r>
                        <a:rPr lang="en-CA">
                          <a:latin typeface="+mj-lt"/>
                          <a:ea typeface="+mj-ea"/>
                          <a:cs typeface="+mj-cs"/>
                          <a:sym typeface="Avenir Next Regular"/>
                        </a:rPr>
                        <a:t>2.83</a:t>
                      </a:r>
                      <a:r>
                        <a:rPr>
                          <a:latin typeface="+mj-lt"/>
                          <a:ea typeface="+mj-ea"/>
                          <a:cs typeface="+mj-cs"/>
                          <a:sym typeface="Avenir Next Regular"/>
                        </a:rPr>
                        <a:t>%</a:t>
                      </a:r>
                    </a:p>
                  </a:txBody>
                  <a:tcPr marL="71882" marR="71882" marT="71882" marB="71882" anchor="ctr" horzOverflow="overflow">
                    <a:lnL w="12700">
                      <a:miter lim="400000"/>
                    </a:lnL>
                    <a:lnR w="12700">
                      <a:solidFill>
                        <a:srgbClr val="000000"/>
                      </a:solidFill>
                    </a:lnR>
                    <a:lnT>
                      <a:solidFill>
                        <a:srgbClr val="000000"/>
                      </a:solidFill>
                    </a:lnT>
                    <a:lnB>
                      <a:solidFill>
                        <a:srgbClr val="000000"/>
                      </a:solidFill>
                    </a:lnB>
                    <a:noFill/>
                  </a:tcPr>
                </a:tc>
                <a:extLst>
                  <a:ext uri="{0D108BD9-81ED-4DB2-BD59-A6C34878D82A}">
                    <a16:rowId xmlns:a16="http://schemas.microsoft.com/office/drawing/2014/main" val="10002"/>
                  </a:ext>
                </a:extLst>
              </a:tr>
            </a:tbl>
          </a:graphicData>
        </a:graphic>
      </p:graphicFrame>
      <p:pic>
        <p:nvPicPr>
          <p:cNvPr id="144" name="Engine 33 &amp; 20 Rescue at 69st &amp; Highway 8 (5).JPG" descr="Engine 33 &amp; 20 Rescue at 69st &amp; Highway 8 (5).JPG"/>
          <p:cNvPicPr>
            <a:picLocks noChangeAspect="1"/>
          </p:cNvPicPr>
          <p:nvPr/>
        </p:nvPicPr>
        <p:blipFill>
          <a:blip r:embed="rId3">
            <a:alphaModFix amt="7000"/>
          </a:blip>
          <a:srcRect l="2383" t="6189" r="1102" b="3081"/>
          <a:stretch>
            <a:fillRect/>
          </a:stretch>
        </p:blipFill>
        <p:spPr>
          <a:xfrm>
            <a:off x="1295401" y="110836"/>
            <a:ext cx="9601200" cy="6622473"/>
          </a:xfrm>
          <a:prstGeom prst="rect">
            <a:avLst/>
          </a:prstGeom>
          <a:ln w="12700">
            <a:miter lim="400000"/>
          </a:ln>
        </p:spPr>
      </p:pic>
    </p:spTree>
    <p:extLst>
      <p:ext uri="{BB962C8B-B14F-4D97-AF65-F5344CB8AC3E}">
        <p14:creationId xmlns:p14="http://schemas.microsoft.com/office/powerpoint/2010/main" val="344510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163" name="How Do LAPP &amp; FSPP Work Together?"/>
          <p:cNvSpPr txBox="1">
            <a:spLocks noGrp="1"/>
          </p:cNvSpPr>
          <p:nvPr>
            <p:ph type="title" idx="4294967295"/>
          </p:nvPr>
        </p:nvSpPr>
        <p:spPr>
          <a:xfrm>
            <a:off x="1752600" y="948644"/>
            <a:ext cx="8686800" cy="690564"/>
          </a:xfrm>
          <a:prstGeom prst="rect">
            <a:avLst/>
          </a:prstGeom>
        </p:spPr>
        <p:txBody>
          <a:bodyPr>
            <a:normAutofit/>
          </a:bodyPr>
          <a:lstStyle/>
          <a:p>
            <a:pPr defTabSz="603504">
              <a:defRPr sz="1848"/>
            </a:pPr>
            <a:r>
              <a:rPr sz="2376"/>
              <a:t>How Do LAPP &amp; FSPP Work Together?</a:t>
            </a:r>
            <a:r>
              <a:t/>
            </a:r>
            <a:br/>
            <a:endParaRPr/>
          </a:p>
        </p:txBody>
      </p:sp>
      <p:sp>
        <p:nvSpPr>
          <p:cNvPr id="164" name="Think of the FSPP as:…"/>
          <p:cNvSpPr txBox="1">
            <a:spLocks noGrp="1"/>
          </p:cNvSpPr>
          <p:nvPr>
            <p:ph type="body" idx="4294967295"/>
          </p:nvPr>
        </p:nvSpPr>
        <p:spPr>
          <a:xfrm>
            <a:off x="1752600" y="1692501"/>
            <a:ext cx="8686800" cy="4987926"/>
          </a:xfrm>
          <a:prstGeom prst="rect">
            <a:avLst/>
          </a:prstGeom>
        </p:spPr>
        <p:txBody>
          <a:bodyPr>
            <a:normAutofit/>
          </a:bodyPr>
          <a:lstStyle/>
          <a:p>
            <a:pPr>
              <a:buChar char="•"/>
            </a:pPr>
            <a:r>
              <a:t>Think of the FSPP as:</a:t>
            </a:r>
          </a:p>
          <a:p>
            <a:pPr marL="508000" lvl="1" indent="-279400">
              <a:spcBef>
                <a:spcPts val="400"/>
              </a:spcBef>
              <a:defRPr sz="1800"/>
            </a:pPr>
            <a:r>
              <a:t>a plan supplemental to LAPP, that</a:t>
            </a:r>
          </a:p>
          <a:p>
            <a:pPr marL="508000" lvl="1" indent="-279400">
              <a:spcBef>
                <a:spcPts val="400"/>
              </a:spcBef>
              <a:defRPr sz="1800"/>
            </a:pPr>
            <a:r>
              <a:t>provides additional benefits not provided under LAPP, primarily in the area of:</a:t>
            </a:r>
          </a:p>
          <a:p>
            <a:pPr marL="685800" lvl="2" indent="-177800">
              <a:spcBef>
                <a:spcPts val="0"/>
              </a:spcBef>
              <a:buFont typeface="Arial"/>
              <a:defRPr sz="1800"/>
            </a:pPr>
            <a:r>
              <a:t>Early retirement</a:t>
            </a:r>
          </a:p>
          <a:p>
            <a:pPr marL="685800" lvl="2" indent="-177800">
              <a:spcBef>
                <a:spcPts val="0"/>
              </a:spcBef>
              <a:buFont typeface="Arial"/>
              <a:defRPr sz="1800"/>
            </a:pPr>
            <a:r>
              <a:t>Survivor benefits</a:t>
            </a:r>
          </a:p>
          <a:p>
            <a:pPr marL="685800" lvl="2" indent="-177800">
              <a:spcBef>
                <a:spcPts val="0"/>
              </a:spcBef>
              <a:buFont typeface="Arial"/>
              <a:defRPr sz="1800"/>
            </a:pPr>
            <a:r>
              <a:t>Bridge benefits</a:t>
            </a:r>
          </a:p>
          <a:p>
            <a:pPr>
              <a:buChar char="•"/>
            </a:pPr>
            <a:r>
              <a:t>In aggregate the two plans together provide the total benefits just described</a:t>
            </a:r>
          </a:p>
        </p:txBody>
      </p:sp>
      <p:pic>
        <p:nvPicPr>
          <p:cNvPr id="165" name="100_2441.JPG" descr="100_2441.JPG"/>
          <p:cNvPicPr>
            <a:picLocks noChangeAspect="1"/>
          </p:cNvPicPr>
          <p:nvPr/>
        </p:nvPicPr>
        <p:blipFill>
          <a:blip r:embed="rId3">
            <a:alphaModFix amt="6676"/>
          </a:blip>
          <a:srcRect l="10011" r="12083" b="24393"/>
          <a:stretch>
            <a:fillRect/>
          </a:stretch>
        </p:blipFill>
        <p:spPr>
          <a:xfrm>
            <a:off x="1332852" y="129309"/>
            <a:ext cx="9618740" cy="6622473"/>
          </a:xfrm>
          <a:prstGeom prst="rect">
            <a:avLst/>
          </a:prstGeom>
          <a:ln w="12700">
            <a:miter lim="400000"/>
          </a:ln>
        </p:spPr>
      </p:pic>
    </p:spTree>
    <p:extLst>
      <p:ext uri="{BB962C8B-B14F-4D97-AF65-F5344CB8AC3E}">
        <p14:creationId xmlns:p14="http://schemas.microsoft.com/office/powerpoint/2010/main" val="76676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sp>
        <p:nvSpPr>
          <p:cNvPr id="170" name="Retirement Eligibility Under LAPP"/>
          <p:cNvSpPr txBox="1">
            <a:spLocks noGrp="1"/>
          </p:cNvSpPr>
          <p:nvPr>
            <p:ph type="title" idx="4294967295"/>
          </p:nvPr>
        </p:nvSpPr>
        <p:spPr>
          <a:xfrm>
            <a:off x="1739900" y="950458"/>
            <a:ext cx="8686800" cy="690564"/>
          </a:xfrm>
          <a:prstGeom prst="rect">
            <a:avLst/>
          </a:prstGeom>
        </p:spPr>
        <p:txBody>
          <a:bodyPr>
            <a:normAutofit fontScale="90000"/>
          </a:bodyPr>
          <a:lstStyle/>
          <a:p>
            <a:r>
              <a:t>Retirement Eligibility Under LAPP</a:t>
            </a:r>
          </a:p>
        </p:txBody>
      </p:sp>
      <p:sp>
        <p:nvSpPr>
          <p:cNvPr id="171" name="In LAPP you can retire if you…"/>
          <p:cNvSpPr txBox="1">
            <a:spLocks noGrp="1"/>
          </p:cNvSpPr>
          <p:nvPr>
            <p:ph type="body" idx="4294967295"/>
          </p:nvPr>
        </p:nvSpPr>
        <p:spPr>
          <a:xfrm>
            <a:off x="1684337" y="1670730"/>
            <a:ext cx="8823326" cy="4987926"/>
          </a:xfrm>
          <a:prstGeom prst="rect">
            <a:avLst/>
          </a:prstGeom>
        </p:spPr>
        <p:txBody>
          <a:bodyPr>
            <a:normAutofit/>
          </a:bodyPr>
          <a:lstStyle/>
          <a:p>
            <a:pPr>
              <a:buChar char="•"/>
            </a:pPr>
            <a:r>
              <a:rPr dirty="0"/>
              <a:t>In LAPP you can retire if you</a:t>
            </a:r>
          </a:p>
          <a:p>
            <a:pPr marL="508000" lvl="1" indent="-279400">
              <a:spcBef>
                <a:spcPts val="400"/>
              </a:spcBef>
              <a:defRPr sz="1800"/>
            </a:pPr>
            <a:r>
              <a:rPr dirty="0"/>
              <a:t>Have reached age 55</a:t>
            </a:r>
          </a:p>
          <a:p>
            <a:pPr>
              <a:buChar char="•"/>
            </a:pPr>
            <a:r>
              <a:rPr dirty="0"/>
              <a:t>You </a:t>
            </a:r>
            <a:r>
              <a:rPr u="sng" dirty="0"/>
              <a:t>cannot</a:t>
            </a:r>
            <a:r>
              <a:rPr dirty="0"/>
              <a:t> start your LAPP pension before age 55</a:t>
            </a:r>
          </a:p>
          <a:p>
            <a:pPr>
              <a:buChar char="•"/>
            </a:pPr>
            <a:r>
              <a:rPr dirty="0"/>
              <a:t>You are entitled to an unreduced pension under LAPP if</a:t>
            </a:r>
          </a:p>
          <a:p>
            <a:pPr marL="508000" lvl="1" indent="-279400">
              <a:spcBef>
                <a:spcPts val="400"/>
              </a:spcBef>
              <a:defRPr sz="1800"/>
            </a:pPr>
            <a:r>
              <a:rPr dirty="0"/>
              <a:t>Your age plus LAPP pensionable service totals 85 (“85 Factor”)</a:t>
            </a:r>
          </a:p>
          <a:p>
            <a:pPr marL="508000" lvl="1" indent="-279400">
              <a:spcBef>
                <a:spcPts val="400"/>
              </a:spcBef>
              <a:defRPr sz="1800"/>
            </a:pPr>
            <a:r>
              <a:rPr dirty="0"/>
              <a:t>For example, a member who starts with CFD at 25 years old, and retires at age 55, will have30 years of service. So, 55 (age) + 30 (service) = 85</a:t>
            </a:r>
          </a:p>
          <a:p>
            <a:pPr marL="508000" lvl="1" indent="-279400">
              <a:spcBef>
                <a:spcPts val="400"/>
              </a:spcBef>
              <a:defRPr sz="1800"/>
            </a:pPr>
            <a:r>
              <a:rPr dirty="0"/>
              <a:t>If you’re under the “85 factor”, your pension benefit is reduced under LAPP</a:t>
            </a:r>
          </a:p>
          <a:p>
            <a:pPr marL="508000" lvl="1" indent="-279400">
              <a:spcBef>
                <a:spcPts val="400"/>
              </a:spcBef>
              <a:defRPr sz="1800"/>
            </a:pPr>
            <a:r>
              <a:rPr u="sng" dirty="0"/>
              <a:t>This is where our FSPP can “supplement” our pension!</a:t>
            </a:r>
          </a:p>
          <a:p>
            <a:pPr marL="508000" lvl="1" indent="-279400">
              <a:spcBef>
                <a:spcPts val="400"/>
              </a:spcBef>
              <a:defRPr sz="1800"/>
            </a:pPr>
            <a:endParaRPr dirty="0"/>
          </a:p>
        </p:txBody>
      </p:sp>
      <p:pic>
        <p:nvPicPr>
          <p:cNvPr id="172" name="100_2435.JPG" descr="100_2435.JPG"/>
          <p:cNvPicPr>
            <a:picLocks noChangeAspect="1"/>
          </p:cNvPicPr>
          <p:nvPr/>
        </p:nvPicPr>
        <p:blipFill>
          <a:blip r:embed="rId3">
            <a:alphaModFix amt="4992"/>
          </a:blip>
          <a:stretch>
            <a:fillRect/>
          </a:stretch>
        </p:blipFill>
        <p:spPr>
          <a:xfrm>
            <a:off x="1314722" y="101600"/>
            <a:ext cx="9581879" cy="6640945"/>
          </a:xfrm>
          <a:prstGeom prst="rect">
            <a:avLst/>
          </a:prstGeom>
          <a:ln w="12700">
            <a:miter lim="400000"/>
          </a:ln>
        </p:spPr>
      </p:pic>
    </p:spTree>
    <p:extLst>
      <p:ext uri="{BB962C8B-B14F-4D97-AF65-F5344CB8AC3E}">
        <p14:creationId xmlns:p14="http://schemas.microsoft.com/office/powerpoint/2010/main" val="133806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sp>
        <p:nvSpPr>
          <p:cNvPr id="184" name="How Do LAPP &amp; FSPP Work Together? Single Member – Unreduced in LAPP AND FSPP"/>
          <p:cNvSpPr txBox="1">
            <a:spLocks noGrp="1"/>
          </p:cNvSpPr>
          <p:nvPr>
            <p:ph type="title" idx="4294967295"/>
          </p:nvPr>
        </p:nvSpPr>
        <p:spPr>
          <a:xfrm>
            <a:off x="1751013" y="382588"/>
            <a:ext cx="8686801" cy="690563"/>
          </a:xfrm>
          <a:prstGeom prst="rect">
            <a:avLst/>
          </a:prstGeom>
        </p:spPr>
        <p:txBody>
          <a:bodyPr>
            <a:normAutofit/>
          </a:bodyPr>
          <a:lstStyle/>
          <a:p>
            <a:pPr defTabSz="804672">
              <a:defRPr sz="2464"/>
            </a:pPr>
            <a:r>
              <a:t>How Do LAPP &amp; FSPP Work Together?</a:t>
            </a:r>
            <a:br/>
            <a:r>
              <a:rPr sz="1760">
                <a:solidFill>
                  <a:srgbClr val="122C80"/>
                </a:solidFill>
              </a:rPr>
              <a:t>Single Member – Unreduced in LAPP AND FSPP</a:t>
            </a:r>
          </a:p>
        </p:txBody>
      </p:sp>
      <p:graphicFrame>
        <p:nvGraphicFramePr>
          <p:cNvPr id="185" name="2D Stacked Column Chart"/>
          <p:cNvGraphicFramePr/>
          <p:nvPr>
            <p:extLst/>
          </p:nvPr>
        </p:nvGraphicFramePr>
        <p:xfrm>
          <a:off x="1604855" y="1224282"/>
          <a:ext cx="8826701" cy="5107937"/>
        </p:xfrm>
        <a:graphic>
          <a:graphicData uri="http://schemas.openxmlformats.org/drawingml/2006/chart">
            <c:chart xmlns:c="http://schemas.openxmlformats.org/drawingml/2006/chart" xmlns:r="http://schemas.openxmlformats.org/officeDocument/2006/relationships" r:id="rId2"/>
          </a:graphicData>
        </a:graphic>
      </p:graphicFrame>
      <p:sp>
        <p:nvSpPr>
          <p:cNvPr id="186" name="Age at Retirement: 50…"/>
          <p:cNvSpPr txBox="1"/>
          <p:nvPr/>
        </p:nvSpPr>
        <p:spPr>
          <a:xfrm>
            <a:off x="3136883" y="1652286"/>
            <a:ext cx="3341627" cy="11147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defTabSz="457200">
              <a:defRPr sz="1000" b="0">
                <a:solidFill>
                  <a:srgbClr val="000000"/>
                </a:solidFill>
              </a:defRPr>
            </a:pPr>
            <a:r>
              <a:rPr sz="1600"/>
              <a:t>Age at Retirement: 50</a:t>
            </a:r>
          </a:p>
          <a:p>
            <a:pPr defTabSz="457200">
              <a:defRPr sz="1000" b="0">
                <a:solidFill>
                  <a:srgbClr val="000000"/>
                </a:solidFill>
              </a:defRPr>
            </a:pPr>
            <a:r>
              <a:rPr sz="1600"/>
              <a:t>Service at Retirement: </a:t>
            </a:r>
            <a:r>
              <a:rPr sz="1600" b="1"/>
              <a:t>30</a:t>
            </a:r>
            <a:r>
              <a:rPr sz="1600"/>
              <a:t> years</a:t>
            </a:r>
          </a:p>
          <a:p>
            <a:pPr defTabSz="457200">
              <a:defRPr sz="1000" b="0">
                <a:solidFill>
                  <a:srgbClr val="000000"/>
                </a:solidFill>
              </a:defRPr>
            </a:pPr>
            <a:r>
              <a:rPr sz="1600"/>
              <a:t>Marital Status: Single</a:t>
            </a:r>
          </a:p>
          <a:p>
            <a:pPr defTabSz="457200">
              <a:defRPr sz="1000" b="0">
                <a:solidFill>
                  <a:srgbClr val="000000"/>
                </a:solidFill>
              </a:defRPr>
            </a:pPr>
            <a:r>
              <a:rPr sz="1600"/>
              <a:t>Highest Average Salary: $100,000</a:t>
            </a:r>
          </a:p>
        </p:txBody>
      </p:sp>
      <p:sp>
        <p:nvSpPr>
          <p:cNvPr id="187" name="Entire Pension…"/>
          <p:cNvSpPr txBox="1"/>
          <p:nvPr/>
        </p:nvSpPr>
        <p:spPr>
          <a:xfrm>
            <a:off x="3016430" y="3429000"/>
            <a:ext cx="1036907" cy="1534776"/>
          </a:xfrm>
          <a:prstGeom prst="rect">
            <a:avLst/>
          </a:prstGeom>
          <a:no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lgn="ctr">
              <a:lnSpc>
                <a:spcPct val="86000"/>
              </a:lnSpc>
              <a:defRPr sz="1600" b="0">
                <a:solidFill>
                  <a:srgbClr val="000000"/>
                </a:solidFill>
                <a:latin typeface="+mn-lt"/>
                <a:ea typeface="+mn-ea"/>
                <a:cs typeface="+mn-cs"/>
                <a:sym typeface="Arial"/>
              </a:defRPr>
            </a:pPr>
            <a:r>
              <a:rPr sz="1600" b="1" dirty="0"/>
              <a:t> Entire Pension </a:t>
            </a:r>
          </a:p>
          <a:p>
            <a:pPr algn="ctr">
              <a:lnSpc>
                <a:spcPct val="86000"/>
              </a:lnSpc>
              <a:defRPr sz="1600" b="0">
                <a:solidFill>
                  <a:srgbClr val="000000"/>
                </a:solidFill>
                <a:latin typeface="+mn-lt"/>
                <a:ea typeface="+mn-ea"/>
                <a:cs typeface="+mn-cs"/>
                <a:sym typeface="Arial"/>
              </a:defRPr>
            </a:pPr>
            <a:r>
              <a:rPr sz="1600" b="1" dirty="0"/>
              <a:t>is paid from</a:t>
            </a:r>
          </a:p>
          <a:p>
            <a:pPr algn="ctr">
              <a:lnSpc>
                <a:spcPct val="86000"/>
              </a:lnSpc>
              <a:defRPr sz="1600" b="0">
                <a:solidFill>
                  <a:srgbClr val="000000"/>
                </a:solidFill>
                <a:latin typeface="+mn-lt"/>
                <a:ea typeface="+mn-ea"/>
                <a:cs typeface="+mn-cs"/>
                <a:sym typeface="Arial"/>
              </a:defRPr>
            </a:pPr>
            <a:r>
              <a:rPr sz="1600" b="1" dirty="0"/>
              <a:t>FSPP prior </a:t>
            </a:r>
          </a:p>
          <a:p>
            <a:pPr algn="ctr">
              <a:lnSpc>
                <a:spcPct val="86000"/>
              </a:lnSpc>
              <a:defRPr sz="1600" b="0">
                <a:solidFill>
                  <a:srgbClr val="000000"/>
                </a:solidFill>
                <a:latin typeface="+mn-lt"/>
                <a:ea typeface="+mn-ea"/>
                <a:cs typeface="+mn-cs"/>
                <a:sym typeface="Arial"/>
              </a:defRPr>
            </a:pPr>
            <a:r>
              <a:rPr sz="1600" b="1" dirty="0"/>
              <a:t>to age 55</a:t>
            </a:r>
          </a:p>
        </p:txBody>
      </p:sp>
      <p:sp>
        <p:nvSpPr>
          <p:cNvPr id="188" name="FSPP pension…"/>
          <p:cNvSpPr txBox="1"/>
          <p:nvPr/>
        </p:nvSpPr>
        <p:spPr>
          <a:xfrm>
            <a:off x="5040086" y="3803130"/>
            <a:ext cx="1901371" cy="1160647"/>
          </a:xfrm>
          <a:prstGeom prst="rect">
            <a:avLst/>
          </a:prstGeom>
          <a:no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lgn="ctr">
              <a:lnSpc>
                <a:spcPct val="86000"/>
              </a:lnSpc>
              <a:defRPr sz="1600" b="0">
                <a:solidFill>
                  <a:srgbClr val="000000"/>
                </a:solidFill>
                <a:latin typeface="+mn-lt"/>
                <a:ea typeface="+mn-ea"/>
                <a:cs typeface="+mn-cs"/>
                <a:sym typeface="Arial"/>
              </a:defRPr>
            </a:pPr>
            <a:r>
              <a:rPr sz="1600" b="1" dirty="0"/>
              <a:t>FSPP pension</a:t>
            </a:r>
          </a:p>
          <a:p>
            <a:pPr algn="ctr">
              <a:lnSpc>
                <a:spcPct val="86000"/>
              </a:lnSpc>
              <a:defRPr sz="1600" b="0">
                <a:solidFill>
                  <a:srgbClr val="000000"/>
                </a:solidFill>
                <a:latin typeface="+mn-lt"/>
                <a:ea typeface="+mn-ea"/>
                <a:cs typeface="+mn-cs"/>
                <a:sym typeface="Arial"/>
              </a:defRPr>
            </a:pPr>
            <a:r>
              <a:rPr sz="1600" b="1" dirty="0"/>
              <a:t>reduces once </a:t>
            </a:r>
          </a:p>
          <a:p>
            <a:pPr algn="ctr">
              <a:lnSpc>
                <a:spcPct val="86000"/>
              </a:lnSpc>
              <a:defRPr sz="1600" b="0">
                <a:solidFill>
                  <a:srgbClr val="000000"/>
                </a:solidFill>
                <a:latin typeface="+mn-lt"/>
                <a:ea typeface="+mn-ea"/>
                <a:cs typeface="+mn-cs"/>
                <a:sym typeface="Arial"/>
              </a:defRPr>
            </a:pPr>
            <a:r>
              <a:rPr sz="1600" b="1" dirty="0"/>
              <a:t>LAPP pension </a:t>
            </a:r>
          </a:p>
          <a:p>
            <a:pPr algn="ctr">
              <a:lnSpc>
                <a:spcPct val="86000"/>
              </a:lnSpc>
              <a:defRPr sz="1600" b="0">
                <a:solidFill>
                  <a:srgbClr val="000000"/>
                </a:solidFill>
                <a:latin typeface="+mn-lt"/>
                <a:ea typeface="+mn-ea"/>
                <a:cs typeface="+mn-cs"/>
                <a:sym typeface="Arial"/>
              </a:defRPr>
            </a:pPr>
            <a:r>
              <a:rPr sz="1600" b="1" dirty="0"/>
              <a:t>commences</a:t>
            </a:r>
          </a:p>
          <a:p>
            <a:pPr algn="ctr">
              <a:lnSpc>
                <a:spcPct val="86000"/>
              </a:lnSpc>
              <a:defRPr sz="1600" b="0">
                <a:solidFill>
                  <a:srgbClr val="000000"/>
                </a:solidFill>
                <a:latin typeface="+mn-lt"/>
                <a:ea typeface="+mn-ea"/>
                <a:cs typeface="+mn-cs"/>
                <a:sym typeface="Arial"/>
              </a:defRPr>
            </a:pPr>
            <a:r>
              <a:rPr sz="1600" b="1" dirty="0"/>
              <a:t>at age 55</a:t>
            </a:r>
          </a:p>
        </p:txBody>
      </p:sp>
      <p:sp>
        <p:nvSpPr>
          <p:cNvPr id="189" name="Offset at age 65"/>
          <p:cNvSpPr txBox="1"/>
          <p:nvPr/>
        </p:nvSpPr>
        <p:spPr>
          <a:xfrm>
            <a:off x="7586517" y="3407599"/>
            <a:ext cx="1698001" cy="248752"/>
          </a:xfrm>
          <a:prstGeom prst="rect">
            <a:avLst/>
          </a:prstGeom>
          <a:no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indent="0" algn="ctr">
              <a:lnSpc>
                <a:spcPct val="86000"/>
              </a:lnSpc>
              <a:spcBef>
                <a:spcPts val="0"/>
              </a:spcBef>
              <a:defRPr sz="1600">
                <a:solidFill>
                  <a:srgbClr val="000000"/>
                </a:solidFill>
                <a:latin typeface="+mn-lt"/>
                <a:ea typeface="+mn-ea"/>
                <a:cs typeface="+mn-cs"/>
                <a:sym typeface="Arial"/>
              </a:defRPr>
            </a:lvl1pPr>
          </a:lstStyle>
          <a:p>
            <a:pPr>
              <a:defRPr b="0"/>
            </a:pPr>
            <a:r>
              <a:rPr b="1" dirty="0"/>
              <a:t>Offset at age 65</a:t>
            </a:r>
          </a:p>
        </p:txBody>
      </p:sp>
      <p:sp>
        <p:nvSpPr>
          <p:cNvPr id="190" name="Line"/>
          <p:cNvSpPr/>
          <p:nvPr/>
        </p:nvSpPr>
        <p:spPr>
          <a:xfrm flipH="1" flipV="1">
            <a:off x="4345694" y="3680963"/>
            <a:ext cx="639147" cy="164907"/>
          </a:xfrm>
          <a:prstGeom prst="line">
            <a:avLst/>
          </a:prstGeom>
          <a:ln w="25400">
            <a:solidFill>
              <a:srgbClr val="000000"/>
            </a:solidFill>
            <a:tailEnd type="triangle"/>
          </a:ln>
        </p:spPr>
        <p:txBody>
          <a:bodyPr lIns="45719" rIns="45719"/>
          <a:lstStyle/>
          <a:p>
            <a:pPr algn="ctr">
              <a:lnSpc>
                <a:spcPct val="86000"/>
              </a:lnSpc>
              <a:defRPr sz="2000" b="0">
                <a:solidFill>
                  <a:srgbClr val="000000"/>
                </a:solidFill>
                <a:latin typeface="+mn-lt"/>
                <a:ea typeface="+mn-ea"/>
                <a:cs typeface="+mn-cs"/>
                <a:sym typeface="Arial"/>
              </a:defRPr>
            </a:pPr>
            <a:endParaRPr sz="2000"/>
          </a:p>
        </p:txBody>
      </p:sp>
      <p:sp>
        <p:nvSpPr>
          <p:cNvPr id="191" name="Line"/>
          <p:cNvSpPr/>
          <p:nvPr/>
        </p:nvSpPr>
        <p:spPr>
          <a:xfrm flipH="1" flipV="1">
            <a:off x="7049486" y="3153579"/>
            <a:ext cx="537030" cy="248751"/>
          </a:xfrm>
          <a:prstGeom prst="line">
            <a:avLst/>
          </a:prstGeom>
          <a:ln w="25400">
            <a:solidFill>
              <a:srgbClr val="000000"/>
            </a:solidFill>
            <a:tailEnd type="triangle"/>
          </a:ln>
        </p:spPr>
        <p:txBody>
          <a:bodyPr lIns="45719" rIns="45719"/>
          <a:lstStyle/>
          <a:p>
            <a:pPr algn="ctr">
              <a:lnSpc>
                <a:spcPct val="86000"/>
              </a:lnSpc>
              <a:defRPr sz="2000" b="0">
                <a:solidFill>
                  <a:srgbClr val="000000"/>
                </a:solidFill>
                <a:latin typeface="+mn-lt"/>
                <a:ea typeface="+mn-ea"/>
                <a:cs typeface="+mn-cs"/>
                <a:sym typeface="Arial"/>
              </a:defRPr>
            </a:pPr>
            <a:endParaRPr sz="2000"/>
          </a:p>
        </p:txBody>
      </p:sp>
      <p:sp>
        <p:nvSpPr>
          <p:cNvPr id="192" name="`"/>
          <p:cNvSpPr txBox="1"/>
          <p:nvPr/>
        </p:nvSpPr>
        <p:spPr>
          <a:xfrm>
            <a:off x="5804521" y="3803129"/>
            <a:ext cx="150186" cy="164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lstStyle>
            <a:lvl1pPr marL="0" indent="0" algn="ctr" defTabSz="457200">
              <a:spcBef>
                <a:spcPts val="0"/>
              </a:spcBef>
              <a:defRPr sz="1000" b="0">
                <a:solidFill>
                  <a:srgbClr val="000000"/>
                </a:solidFill>
                <a:latin typeface="+mn-lt"/>
                <a:ea typeface="+mn-ea"/>
                <a:cs typeface="+mn-cs"/>
                <a:sym typeface="Arial"/>
              </a:defRPr>
            </a:lvl1pPr>
          </a:lstStyle>
          <a:p>
            <a:r>
              <a:t>`</a:t>
            </a:r>
          </a:p>
        </p:txBody>
      </p:sp>
    </p:spTree>
    <p:extLst>
      <p:ext uri="{BB962C8B-B14F-4D97-AF65-F5344CB8AC3E}">
        <p14:creationId xmlns:p14="http://schemas.microsoft.com/office/powerpoint/2010/main" val="41541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
        <p:nvSpPr>
          <p:cNvPr id="195" name="What If You Want to Retire Before 30 Years of Service?"/>
          <p:cNvSpPr txBox="1">
            <a:spLocks noGrp="1"/>
          </p:cNvSpPr>
          <p:nvPr>
            <p:ph type="title" idx="4294967295"/>
          </p:nvPr>
        </p:nvSpPr>
        <p:spPr>
          <a:xfrm>
            <a:off x="1739900" y="904649"/>
            <a:ext cx="8686800" cy="690563"/>
          </a:xfrm>
          <a:prstGeom prst="rect">
            <a:avLst/>
          </a:prstGeom>
        </p:spPr>
        <p:txBody>
          <a:bodyPr>
            <a:normAutofit/>
          </a:bodyPr>
          <a:lstStyle/>
          <a:p>
            <a:pPr defTabSz="694944">
              <a:defRPr sz="2128"/>
            </a:pPr>
            <a:r>
              <a:t>What If You Want to Retire Before 30 Years of Service?</a:t>
            </a:r>
            <a:br/>
            <a:endParaRPr/>
          </a:p>
        </p:txBody>
      </p:sp>
      <p:sp>
        <p:nvSpPr>
          <p:cNvPr id="196" name="If you don’t have 30 years of service, you can retire under FSPP with no early retirement reduction provided you are at least age 55…"/>
          <p:cNvSpPr txBox="1">
            <a:spLocks noGrp="1"/>
          </p:cNvSpPr>
          <p:nvPr>
            <p:ph type="body" idx="4294967295"/>
          </p:nvPr>
        </p:nvSpPr>
        <p:spPr>
          <a:xfrm>
            <a:off x="1684337" y="1484766"/>
            <a:ext cx="8823326" cy="4987926"/>
          </a:xfrm>
          <a:prstGeom prst="rect">
            <a:avLst/>
          </a:prstGeom>
        </p:spPr>
        <p:txBody>
          <a:bodyPr>
            <a:normAutofit lnSpcReduction="10000"/>
          </a:bodyPr>
          <a:lstStyle/>
          <a:p>
            <a:pPr>
              <a:buChar char="•"/>
            </a:pPr>
            <a:r>
              <a:t>If you don’t have 30 years of service, you can retire under FSPP with no early retirement reduction provided you are at least age 55</a:t>
            </a:r>
          </a:p>
          <a:p>
            <a:pPr>
              <a:buChar char="•"/>
            </a:pPr>
            <a:r>
              <a:t>If you have less than 30 years of service, you may have less than 85 points under LAPP, depending on your retirement age</a:t>
            </a:r>
          </a:p>
          <a:p>
            <a:pPr marL="508000" lvl="1" indent="-279400">
              <a:spcBef>
                <a:spcPts val="400"/>
              </a:spcBef>
              <a:defRPr sz="1800"/>
            </a:pPr>
            <a:r>
              <a:t>For example, if you have 27 years of service and are age 55, you will have 82 points under LAPP</a:t>
            </a:r>
          </a:p>
          <a:p>
            <a:pPr marL="508000" lvl="1" indent="-279400">
              <a:spcBef>
                <a:spcPts val="400"/>
              </a:spcBef>
              <a:defRPr sz="1800"/>
            </a:pPr>
            <a:r>
              <a:t>If you have 27 years of service and are age 58, you will have 85 points under LAPP</a:t>
            </a:r>
          </a:p>
          <a:p>
            <a:pPr>
              <a:buChar char="•"/>
              <a:defRPr b="1"/>
            </a:pPr>
            <a:r>
              <a:t>If you have less than 85 points under LAPP and retire on or after age 55 under FSPP, the FSPP plan will “pick up” any reduction under LAPP to ensure that when both plans are added together, you still have an unreduced pension</a:t>
            </a:r>
          </a:p>
        </p:txBody>
      </p:sp>
      <p:pic>
        <p:nvPicPr>
          <p:cNvPr id="197" name="fullsizeoutput_3417.jpeg" descr="fullsizeoutput_3417.jpeg"/>
          <p:cNvPicPr>
            <a:picLocks noChangeAspect="1"/>
          </p:cNvPicPr>
          <p:nvPr/>
        </p:nvPicPr>
        <p:blipFill>
          <a:blip r:embed="rId2">
            <a:alphaModFix amt="5067"/>
          </a:blip>
          <a:stretch>
            <a:fillRect/>
          </a:stretch>
        </p:blipFill>
        <p:spPr>
          <a:xfrm>
            <a:off x="1295400" y="83127"/>
            <a:ext cx="9734506" cy="6677892"/>
          </a:xfrm>
          <a:prstGeom prst="rect">
            <a:avLst/>
          </a:prstGeom>
          <a:ln w="12700">
            <a:miter lim="400000"/>
          </a:ln>
        </p:spPr>
      </p:pic>
    </p:spTree>
    <p:extLst>
      <p:ext uri="{BB962C8B-B14F-4D97-AF65-F5344CB8AC3E}">
        <p14:creationId xmlns:p14="http://schemas.microsoft.com/office/powerpoint/2010/main" val="103594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
        <p:nvSpPr>
          <p:cNvPr id="211" name="FSPP Forms of Pension Single Member"/>
          <p:cNvSpPr txBox="1">
            <a:spLocks noGrp="1"/>
          </p:cNvSpPr>
          <p:nvPr>
            <p:ph type="title" idx="4294967295"/>
          </p:nvPr>
        </p:nvSpPr>
        <p:spPr>
          <a:xfrm>
            <a:off x="1739900" y="833892"/>
            <a:ext cx="8686800" cy="690563"/>
          </a:xfrm>
          <a:prstGeom prst="rect">
            <a:avLst/>
          </a:prstGeom>
        </p:spPr>
        <p:txBody>
          <a:bodyPr>
            <a:normAutofit/>
          </a:bodyPr>
          <a:lstStyle/>
          <a:p>
            <a:pPr defTabSz="804672">
              <a:defRPr sz="2464"/>
            </a:pPr>
            <a:r>
              <a:t>FSPP Forms of Pension</a:t>
            </a:r>
            <a:br/>
            <a:r>
              <a:rPr sz="1760">
                <a:solidFill>
                  <a:srgbClr val="122C80"/>
                </a:solidFill>
              </a:rPr>
              <a:t>Single Member</a:t>
            </a:r>
          </a:p>
        </p:txBody>
      </p:sp>
      <p:sp>
        <p:nvSpPr>
          <p:cNvPr id="212" name="If you don’t have a spouse (pension partner), the normal form of pension under both LAPP and FSPP is a lifetime pension to you, with a guarantee of 5 years…"/>
          <p:cNvSpPr txBox="1">
            <a:spLocks noGrp="1"/>
          </p:cNvSpPr>
          <p:nvPr>
            <p:ph type="body" idx="4294967295"/>
          </p:nvPr>
        </p:nvSpPr>
        <p:spPr>
          <a:xfrm>
            <a:off x="1761899" y="1658937"/>
            <a:ext cx="8823325" cy="4987926"/>
          </a:xfrm>
          <a:prstGeom prst="rect">
            <a:avLst/>
          </a:prstGeom>
        </p:spPr>
        <p:txBody>
          <a:bodyPr>
            <a:normAutofit/>
          </a:bodyPr>
          <a:lstStyle/>
          <a:p>
            <a:pPr marL="197104" indent="-197104" defTabSz="886968">
              <a:spcBef>
                <a:spcPts val="1300"/>
              </a:spcBef>
              <a:defRPr sz="1940"/>
            </a:pPr>
            <a:r>
              <a:rPr dirty="0"/>
              <a:t>If you don’t have a spouse (</a:t>
            </a:r>
            <a:r>
              <a:rPr lang="en-CA" dirty="0"/>
              <a:t>Pension</a:t>
            </a:r>
            <a:r>
              <a:rPr dirty="0"/>
              <a:t> </a:t>
            </a:r>
            <a:r>
              <a:rPr lang="en-CA" dirty="0"/>
              <a:t>Partner</a:t>
            </a:r>
            <a:r>
              <a:rPr dirty="0"/>
              <a:t>), </a:t>
            </a:r>
            <a:r>
              <a:rPr u="sng" dirty="0"/>
              <a:t>the normal form</a:t>
            </a:r>
            <a:r>
              <a:rPr dirty="0"/>
              <a:t> of pension under both LAPP and FSPP is a lifetime pension to you, with a guarantee of 5 years</a:t>
            </a:r>
          </a:p>
          <a:p>
            <a:pPr marL="492760" lvl="1" indent="-271018" defTabSz="886968">
              <a:spcBef>
                <a:spcPts val="400"/>
              </a:spcBef>
              <a:defRPr sz="1746"/>
            </a:pPr>
            <a:r>
              <a:rPr dirty="0"/>
              <a:t>A guarantee of 5 years means that if you die before receiving 5 years of payments, the balance of the 5 years will be paid</a:t>
            </a:r>
          </a:p>
          <a:p>
            <a:pPr marL="197104" indent="-197104" defTabSz="886968">
              <a:spcBef>
                <a:spcPts val="1300"/>
              </a:spcBef>
              <a:defRPr sz="1940"/>
            </a:pPr>
            <a:r>
              <a:rPr dirty="0"/>
              <a:t>You can elect </a:t>
            </a:r>
            <a:r>
              <a:rPr u="sng" dirty="0"/>
              <a:t>other single life optional forms</a:t>
            </a:r>
            <a:r>
              <a:rPr dirty="0"/>
              <a:t>, on an actuarial equivalent basis</a:t>
            </a:r>
          </a:p>
          <a:p>
            <a:pPr marL="492760" lvl="1" indent="-271018" defTabSz="886968">
              <a:spcBef>
                <a:spcPts val="400"/>
              </a:spcBef>
              <a:defRPr sz="1746"/>
            </a:pPr>
            <a:r>
              <a:rPr dirty="0"/>
              <a:t>Life only (increases your benefit, but only while you’re alive)</a:t>
            </a:r>
          </a:p>
          <a:p>
            <a:pPr marL="492760" lvl="1" indent="-271018" defTabSz="886968">
              <a:spcBef>
                <a:spcPts val="400"/>
              </a:spcBef>
              <a:defRPr sz="1746"/>
            </a:pPr>
            <a:r>
              <a:rPr lang="en-CA" dirty="0"/>
              <a:t>Longer</a:t>
            </a:r>
            <a:r>
              <a:rPr dirty="0"/>
              <a:t> guarantee periods (10 and 15 years</a:t>
            </a:r>
            <a:r>
              <a:rPr lang="en-CA" dirty="0"/>
              <a:t> - </a:t>
            </a:r>
            <a:r>
              <a:rPr dirty="0"/>
              <a:t>will decrease your benefit, but guaranteed for</a:t>
            </a:r>
            <a:r>
              <a:rPr lang="en-CA" dirty="0"/>
              <a:t> a longer</a:t>
            </a:r>
            <a:r>
              <a:rPr dirty="0"/>
              <a:t> period)</a:t>
            </a:r>
          </a:p>
        </p:txBody>
      </p:sp>
      <p:pic>
        <p:nvPicPr>
          <p:cNvPr id="213" name="P9230016.jpg" descr="P9230016.jpg"/>
          <p:cNvPicPr>
            <a:picLocks noChangeAspect="1"/>
          </p:cNvPicPr>
          <p:nvPr/>
        </p:nvPicPr>
        <p:blipFill>
          <a:blip r:embed="rId2">
            <a:alphaModFix amt="7272"/>
          </a:blip>
          <a:stretch>
            <a:fillRect/>
          </a:stretch>
        </p:blipFill>
        <p:spPr>
          <a:xfrm>
            <a:off x="1332345" y="110836"/>
            <a:ext cx="9828398" cy="6631709"/>
          </a:xfrm>
          <a:prstGeom prst="rect">
            <a:avLst/>
          </a:prstGeom>
          <a:ln w="12700">
            <a:miter lim="400000"/>
          </a:ln>
        </p:spPr>
      </p:pic>
    </p:spTree>
    <p:extLst>
      <p:ext uri="{BB962C8B-B14F-4D97-AF65-F5344CB8AC3E}">
        <p14:creationId xmlns:p14="http://schemas.microsoft.com/office/powerpoint/2010/main" val="4749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sp>
        <p:nvSpPr>
          <p:cNvPr id="216" name="FSPP Forms of Pension Member With a Spouse (Pension Partner)"/>
          <p:cNvSpPr txBox="1">
            <a:spLocks noGrp="1"/>
          </p:cNvSpPr>
          <p:nvPr>
            <p:ph type="title" idx="4294967295"/>
          </p:nvPr>
        </p:nvSpPr>
        <p:spPr>
          <a:xfrm>
            <a:off x="1739900" y="818017"/>
            <a:ext cx="8686800" cy="690563"/>
          </a:xfrm>
          <a:prstGeom prst="rect">
            <a:avLst/>
          </a:prstGeom>
        </p:spPr>
        <p:txBody>
          <a:bodyPr>
            <a:normAutofit/>
          </a:bodyPr>
          <a:lstStyle/>
          <a:p>
            <a:pPr defTabSz="804672">
              <a:defRPr sz="2464"/>
            </a:pPr>
            <a:r>
              <a:t>FSPP Forms of Pension</a:t>
            </a:r>
            <a:br/>
            <a:r>
              <a:rPr sz="1760">
                <a:solidFill>
                  <a:srgbClr val="122C80"/>
                </a:solidFill>
              </a:rPr>
              <a:t>Member With a Spouse (Pension Partner)</a:t>
            </a:r>
          </a:p>
        </p:txBody>
      </p:sp>
      <p:sp>
        <p:nvSpPr>
          <p:cNvPr id="217" name="If you have a spouse (Pension Partner), the normal form of pension under FSPP provides for a spousal pension of 65% should you die and your spouse is still living:…"/>
          <p:cNvSpPr txBox="1">
            <a:spLocks noGrp="1"/>
          </p:cNvSpPr>
          <p:nvPr>
            <p:ph type="body" idx="4294967295"/>
          </p:nvPr>
        </p:nvSpPr>
        <p:spPr>
          <a:xfrm>
            <a:off x="1684337" y="1663701"/>
            <a:ext cx="8823326" cy="4987925"/>
          </a:xfrm>
          <a:prstGeom prst="rect">
            <a:avLst/>
          </a:prstGeom>
        </p:spPr>
        <p:txBody>
          <a:bodyPr>
            <a:normAutofit/>
          </a:bodyPr>
          <a:lstStyle/>
          <a:p>
            <a:pPr>
              <a:buChar char="•"/>
            </a:pPr>
            <a:r>
              <a:rPr dirty="0"/>
              <a:t>If you have a spouse (Pension Partner), the normal form of pension under FSPP provides for a spousal pension of 65% should you die and your spouse is still living:</a:t>
            </a:r>
          </a:p>
          <a:p>
            <a:pPr marL="508000" lvl="1" indent="-279400">
              <a:spcBef>
                <a:spcPts val="400"/>
              </a:spcBef>
              <a:defRPr sz="1800"/>
            </a:pPr>
            <a:r>
              <a:rPr dirty="0"/>
              <a:t>To get this normal form under FSPP, you must elect the Joint Reducing by 1/3 form of pension under LAPP</a:t>
            </a:r>
          </a:p>
          <a:p>
            <a:pPr marL="508000" lvl="1" indent="-279400">
              <a:spcBef>
                <a:spcPts val="400"/>
              </a:spcBef>
              <a:defRPr sz="1800"/>
            </a:pPr>
            <a:r>
              <a:rPr dirty="0"/>
              <a:t>This LAPP optional form reduces by 1/3 on the earlier of your death, or your spouse’s death</a:t>
            </a:r>
          </a:p>
          <a:p>
            <a:pPr marL="942473" lvl="2" indent="-180473">
              <a:spcBef>
                <a:spcPts val="0"/>
              </a:spcBef>
              <a:defRPr sz="1800"/>
            </a:pPr>
            <a:r>
              <a:rPr b="1" dirty="0"/>
              <a:t>If your spouse predeceases you and you elected the LAPP Joint Life Reducing by 1/3 form, your LAPP pension will reduce</a:t>
            </a:r>
            <a:r>
              <a:rPr dirty="0"/>
              <a:t> (even though you are still living)</a:t>
            </a:r>
          </a:p>
          <a:p>
            <a:pPr marL="942473" lvl="2" indent="-180473">
              <a:spcBef>
                <a:spcPts val="0"/>
              </a:spcBef>
              <a:defRPr sz="1800"/>
            </a:pPr>
            <a:r>
              <a:rPr b="1" dirty="0"/>
              <a:t>FSPP will </a:t>
            </a:r>
            <a:r>
              <a:rPr lang="en-CA" b="1" dirty="0"/>
              <a:t>then </a:t>
            </a:r>
            <a:r>
              <a:rPr b="1" dirty="0"/>
              <a:t>provide an additional top up benefit to ensure that your lifetime pension is not impacted by your spouse’s death</a:t>
            </a:r>
          </a:p>
          <a:p>
            <a:pPr>
              <a:buChar char="•"/>
            </a:pPr>
            <a:r>
              <a:rPr dirty="0"/>
              <a:t>The normal form of pension also provides a 5 year guarantee</a:t>
            </a:r>
          </a:p>
        </p:txBody>
      </p:sp>
      <p:pic>
        <p:nvPicPr>
          <p:cNvPr id="218" name="fullsizeoutput_3de7.jpeg" descr="fullsizeoutput_3de7.jpeg"/>
          <p:cNvPicPr>
            <a:picLocks noChangeAspect="1"/>
          </p:cNvPicPr>
          <p:nvPr/>
        </p:nvPicPr>
        <p:blipFill>
          <a:blip r:embed="rId2">
            <a:alphaModFix amt="3242"/>
          </a:blip>
          <a:stretch>
            <a:fillRect/>
          </a:stretch>
        </p:blipFill>
        <p:spPr>
          <a:xfrm>
            <a:off x="1175758" y="64655"/>
            <a:ext cx="9720842" cy="6705600"/>
          </a:xfrm>
          <a:prstGeom prst="rect">
            <a:avLst/>
          </a:prstGeom>
          <a:ln w="12700">
            <a:miter lim="400000"/>
          </a:ln>
        </p:spPr>
      </p:pic>
    </p:spTree>
    <p:extLst>
      <p:ext uri="{BB962C8B-B14F-4D97-AF65-F5344CB8AC3E}">
        <p14:creationId xmlns:p14="http://schemas.microsoft.com/office/powerpoint/2010/main" val="301213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sp>
        <p:nvSpPr>
          <p:cNvPr id="226" name="FSPP Forms of Pension Other Option for Member With a Spouse"/>
          <p:cNvSpPr txBox="1">
            <a:spLocks noGrp="1"/>
          </p:cNvSpPr>
          <p:nvPr>
            <p:ph type="title" idx="4294967295"/>
          </p:nvPr>
        </p:nvSpPr>
        <p:spPr>
          <a:xfrm>
            <a:off x="1739900" y="948644"/>
            <a:ext cx="8686800" cy="690564"/>
          </a:xfrm>
          <a:prstGeom prst="rect">
            <a:avLst/>
          </a:prstGeom>
        </p:spPr>
        <p:txBody>
          <a:bodyPr>
            <a:normAutofit/>
          </a:bodyPr>
          <a:lstStyle/>
          <a:p>
            <a:pPr defTabSz="804672">
              <a:defRPr sz="2464"/>
            </a:pPr>
            <a:r>
              <a:t>FSPP Forms of Pension</a:t>
            </a:r>
            <a:br/>
            <a:r>
              <a:rPr sz="1760">
                <a:solidFill>
                  <a:srgbClr val="122C80"/>
                </a:solidFill>
              </a:rPr>
              <a:t>Other Option for Member With a Spouse</a:t>
            </a:r>
          </a:p>
        </p:txBody>
      </p:sp>
      <p:sp>
        <p:nvSpPr>
          <p:cNvPr id="227" name="You may also elect an optional form under both FSPP and LAPP that provides for a 100% survivor pension…"/>
          <p:cNvSpPr txBox="1">
            <a:spLocks noGrp="1"/>
          </p:cNvSpPr>
          <p:nvPr>
            <p:ph type="body" idx="4294967295"/>
          </p:nvPr>
        </p:nvSpPr>
        <p:spPr>
          <a:xfrm>
            <a:off x="1671637" y="1790473"/>
            <a:ext cx="8823326" cy="4987926"/>
          </a:xfrm>
          <a:prstGeom prst="rect">
            <a:avLst/>
          </a:prstGeom>
        </p:spPr>
        <p:txBody>
          <a:bodyPr>
            <a:normAutofit/>
          </a:bodyPr>
          <a:lstStyle/>
          <a:p>
            <a:pPr>
              <a:buChar char="•"/>
            </a:pPr>
            <a:r>
              <a:t>You may also elect an optional form under both FSPP and LAPP that provides for a </a:t>
            </a:r>
            <a:r>
              <a:rPr u="sng"/>
              <a:t>100% survivor pension</a:t>
            </a:r>
          </a:p>
          <a:p>
            <a:pPr marL="508000" lvl="1" indent="-279400">
              <a:spcBef>
                <a:spcPts val="400"/>
              </a:spcBef>
              <a:defRPr sz="1800"/>
            </a:pPr>
            <a:r>
              <a:t>You must elect this same form in both FSPP and LAPP</a:t>
            </a:r>
          </a:p>
          <a:p>
            <a:pPr marL="508000" lvl="1" indent="-279400">
              <a:spcBef>
                <a:spcPts val="400"/>
              </a:spcBef>
              <a:defRPr sz="1800"/>
            </a:pPr>
            <a:r>
              <a:t>Your FSPP pension will be adjusted so that it has the same actuarial value as the normal form pension</a:t>
            </a:r>
          </a:p>
          <a:p>
            <a:pPr marL="508000" lvl="1" indent="-279400">
              <a:spcBef>
                <a:spcPts val="400"/>
              </a:spcBef>
              <a:defRPr sz="1800"/>
            </a:pPr>
            <a:r>
              <a:t>Similar to the guarantee, you “pay” for the extra survivor pension by taking a reduced lifetime pension</a:t>
            </a:r>
          </a:p>
        </p:txBody>
      </p:sp>
      <p:pic>
        <p:nvPicPr>
          <p:cNvPr id="228" name="Shanks, Harvey, and Silver.JPG" descr="Shanks, Harvey, and Silver.JPG"/>
          <p:cNvPicPr>
            <a:picLocks noChangeAspect="1"/>
          </p:cNvPicPr>
          <p:nvPr/>
        </p:nvPicPr>
        <p:blipFill>
          <a:blip r:embed="rId2">
            <a:alphaModFix amt="5250"/>
          </a:blip>
          <a:stretch>
            <a:fillRect/>
          </a:stretch>
        </p:blipFill>
        <p:spPr>
          <a:xfrm>
            <a:off x="1324621" y="129308"/>
            <a:ext cx="9517358" cy="6649091"/>
          </a:xfrm>
          <a:prstGeom prst="rect">
            <a:avLst/>
          </a:prstGeom>
          <a:ln w="12700">
            <a:miter lim="400000"/>
          </a:ln>
        </p:spPr>
      </p:pic>
    </p:spTree>
    <p:extLst>
      <p:ext uri="{BB962C8B-B14F-4D97-AF65-F5344CB8AC3E}">
        <p14:creationId xmlns:p14="http://schemas.microsoft.com/office/powerpoint/2010/main" val="22103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a:p>
        </p:txBody>
      </p:sp>
      <p:sp>
        <p:nvSpPr>
          <p:cNvPr id="235" name="How Do LAPP &amp; FSPP Work Together? Normal Form Pension is Chosen and Spouse Dies First"/>
          <p:cNvSpPr txBox="1">
            <a:spLocks noGrp="1"/>
          </p:cNvSpPr>
          <p:nvPr>
            <p:ph type="title" idx="4294967295"/>
          </p:nvPr>
        </p:nvSpPr>
        <p:spPr>
          <a:xfrm>
            <a:off x="1739900" y="438151"/>
            <a:ext cx="8686800" cy="690563"/>
          </a:xfrm>
          <a:prstGeom prst="rect">
            <a:avLst/>
          </a:prstGeom>
        </p:spPr>
        <p:txBody>
          <a:bodyPr>
            <a:normAutofit/>
          </a:bodyPr>
          <a:lstStyle/>
          <a:p>
            <a:pPr defTabSz="804672">
              <a:defRPr sz="2464"/>
            </a:pPr>
            <a:r>
              <a:t>How Do LAPP &amp; FSPP Work Together?</a:t>
            </a:r>
            <a:br/>
            <a:r>
              <a:rPr sz="1760">
                <a:solidFill>
                  <a:srgbClr val="122C80"/>
                </a:solidFill>
              </a:rPr>
              <a:t>Normal Form Pension is Chosen and Spouse Dies First</a:t>
            </a:r>
          </a:p>
        </p:txBody>
      </p:sp>
      <p:pic>
        <p:nvPicPr>
          <p:cNvPr id="236" name="image.pdf" descr="image.pdf"/>
          <p:cNvPicPr>
            <a:picLocks noChangeAspect="1"/>
          </p:cNvPicPr>
          <p:nvPr/>
        </p:nvPicPr>
        <p:blipFill>
          <a:blip r:embed="rId2"/>
          <a:srcRect l="2686" t="2877"/>
          <a:stretch>
            <a:fillRect/>
          </a:stretch>
        </p:blipFill>
        <p:spPr>
          <a:xfrm>
            <a:off x="2286396" y="1533526"/>
            <a:ext cx="7248994" cy="4937293"/>
          </a:xfrm>
          <a:prstGeom prst="rect">
            <a:avLst/>
          </a:prstGeom>
          <a:ln w="12700">
            <a:miter lim="400000"/>
          </a:ln>
        </p:spPr>
      </p:pic>
    </p:spTree>
    <p:extLst>
      <p:ext uri="{BB962C8B-B14F-4D97-AF65-F5344CB8AC3E}">
        <p14:creationId xmlns:p14="http://schemas.microsoft.com/office/powerpoint/2010/main" val="413843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sp>
        <p:nvSpPr>
          <p:cNvPr id="239" name="How Do LAPP &amp; FSPP Work Together? Normal Form Pension is Chosen and Member Dies First"/>
          <p:cNvSpPr txBox="1">
            <a:spLocks noGrp="1"/>
          </p:cNvSpPr>
          <p:nvPr>
            <p:ph type="title" idx="4294967295"/>
          </p:nvPr>
        </p:nvSpPr>
        <p:spPr>
          <a:xfrm>
            <a:off x="1751013" y="427038"/>
            <a:ext cx="8686801" cy="690563"/>
          </a:xfrm>
          <a:prstGeom prst="rect">
            <a:avLst/>
          </a:prstGeom>
        </p:spPr>
        <p:txBody>
          <a:bodyPr>
            <a:normAutofit/>
          </a:bodyPr>
          <a:lstStyle/>
          <a:p>
            <a:pPr defTabSz="804672">
              <a:defRPr sz="2464"/>
            </a:pPr>
            <a:r>
              <a:t>How Do LAPP &amp; FSPP Work Together?</a:t>
            </a:r>
            <a:br/>
            <a:r>
              <a:rPr sz="1760">
                <a:solidFill>
                  <a:srgbClr val="122C80"/>
                </a:solidFill>
              </a:rPr>
              <a:t>Normal Form Pension is Chosen and Member Dies First</a:t>
            </a:r>
          </a:p>
        </p:txBody>
      </p:sp>
      <p:pic>
        <p:nvPicPr>
          <p:cNvPr id="240" name="image.png" descr="image.png"/>
          <p:cNvPicPr>
            <a:picLocks noChangeAspect="1"/>
          </p:cNvPicPr>
          <p:nvPr/>
        </p:nvPicPr>
        <p:blipFill>
          <a:blip r:embed="rId2"/>
          <a:stretch>
            <a:fillRect/>
          </a:stretch>
        </p:blipFill>
        <p:spPr>
          <a:xfrm>
            <a:off x="2002518" y="1206501"/>
            <a:ext cx="7788589" cy="5284017"/>
          </a:xfrm>
          <a:prstGeom prst="rect">
            <a:avLst/>
          </a:prstGeom>
          <a:ln w="12700">
            <a:miter lim="400000"/>
          </a:ln>
        </p:spPr>
      </p:pic>
    </p:spTree>
    <p:extLst>
      <p:ext uri="{BB962C8B-B14F-4D97-AF65-F5344CB8AC3E}">
        <p14:creationId xmlns:p14="http://schemas.microsoft.com/office/powerpoint/2010/main" val="421226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867"/>
            <a:ext cx="10515600" cy="1038802"/>
          </a:xfrm>
        </p:spPr>
        <p:txBody>
          <a:bodyPr/>
          <a:lstStyle/>
          <a:p>
            <a:pPr algn="ctr"/>
            <a:r>
              <a:rPr lang="en-CA" b="1" dirty="0" smtClean="0">
                <a:solidFill>
                  <a:srgbClr val="C00000"/>
                </a:solidFill>
              </a:rPr>
              <a:t>Retirement Process Continued</a:t>
            </a:r>
            <a:endParaRPr lang="en-CA" b="1" dirty="0">
              <a:solidFill>
                <a:srgbClr val="C00000"/>
              </a:solidFill>
            </a:endParaRPr>
          </a:p>
        </p:txBody>
      </p:sp>
      <p:sp>
        <p:nvSpPr>
          <p:cNvPr id="3" name="Content Placeholder 2"/>
          <p:cNvSpPr>
            <a:spLocks noGrp="1"/>
          </p:cNvSpPr>
          <p:nvPr>
            <p:ph idx="1"/>
          </p:nvPr>
        </p:nvSpPr>
        <p:spPr>
          <a:xfrm>
            <a:off x="309418" y="2300357"/>
            <a:ext cx="11573164" cy="2410190"/>
          </a:xfrm>
        </p:spPr>
        <p:txBody>
          <a:bodyPr>
            <a:normAutofit/>
          </a:bodyPr>
          <a:lstStyle/>
          <a:p>
            <a:pPr marL="0" indent="0">
              <a:buNone/>
            </a:pPr>
            <a:r>
              <a:rPr lang="en-CA" sz="3200" dirty="0" smtClean="0"/>
              <a:t>After contacting City HR, they will send you your “Retirement Guide” which contains step by step instructions to help guide you through the retirement process as well as the relevant contact information.</a:t>
            </a:r>
            <a:endParaRPr lang="en-CA" sz="3200" dirty="0">
              <a:solidFill>
                <a:schemeClr val="tx2">
                  <a:lumMod val="20000"/>
                  <a:lumOff val="80000"/>
                </a:schemeClr>
              </a:solidFill>
            </a:endParaRP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3513" y="5597235"/>
            <a:ext cx="1076517" cy="1041545"/>
          </a:xfrm>
          <a:prstGeom prst="rect">
            <a:avLst/>
          </a:prstGeom>
        </p:spPr>
      </p:pic>
    </p:spTree>
    <p:extLst>
      <p:ext uri="{BB962C8B-B14F-4D97-AF65-F5344CB8AC3E}">
        <p14:creationId xmlns:p14="http://schemas.microsoft.com/office/powerpoint/2010/main" val="8553763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243" name="How Do LAPP &amp; FSPP Work Together? J&amp;S Pension Without Reduction is Chosen Spouse or Member Dies First"/>
          <p:cNvSpPr txBox="1">
            <a:spLocks noGrp="1"/>
          </p:cNvSpPr>
          <p:nvPr>
            <p:ph type="title" idx="4294967295"/>
          </p:nvPr>
        </p:nvSpPr>
        <p:spPr>
          <a:xfrm>
            <a:off x="2030412" y="315913"/>
            <a:ext cx="5510214" cy="798513"/>
          </a:xfrm>
          <a:prstGeom prst="rect">
            <a:avLst/>
          </a:prstGeom>
        </p:spPr>
        <p:txBody>
          <a:bodyPr>
            <a:normAutofit/>
          </a:bodyPr>
          <a:lstStyle/>
          <a:p>
            <a:pPr defTabSz="685800">
              <a:defRPr sz="2100"/>
            </a:pPr>
            <a:r>
              <a:t>How Do LAPP &amp; FSPP Work Together?</a:t>
            </a:r>
            <a:br/>
            <a:r>
              <a:rPr sz="1500">
                <a:solidFill>
                  <a:srgbClr val="122C80"/>
                </a:solidFill>
              </a:rPr>
              <a:t>J&amp;S Pension Without Reduction is Chosen</a:t>
            </a:r>
            <a:br>
              <a:rPr sz="1500">
                <a:solidFill>
                  <a:srgbClr val="122C80"/>
                </a:solidFill>
              </a:rPr>
            </a:br>
            <a:r>
              <a:rPr sz="1500">
                <a:solidFill>
                  <a:srgbClr val="122C80"/>
                </a:solidFill>
              </a:rPr>
              <a:t>Spouse or Member Dies First</a:t>
            </a:r>
          </a:p>
        </p:txBody>
      </p:sp>
      <p:pic>
        <p:nvPicPr>
          <p:cNvPr id="244" name="image.pdf" descr="image.pdf"/>
          <p:cNvPicPr>
            <a:picLocks noChangeAspect="1"/>
          </p:cNvPicPr>
          <p:nvPr/>
        </p:nvPicPr>
        <p:blipFill>
          <a:blip r:embed="rId2"/>
          <a:stretch>
            <a:fillRect/>
          </a:stretch>
        </p:blipFill>
        <p:spPr>
          <a:xfrm>
            <a:off x="1663344" y="1262256"/>
            <a:ext cx="8379626" cy="5368925"/>
          </a:xfrm>
          <a:prstGeom prst="rect">
            <a:avLst/>
          </a:prstGeom>
          <a:ln w="12700">
            <a:miter lim="400000"/>
          </a:ln>
        </p:spPr>
      </p:pic>
    </p:spTree>
    <p:extLst>
      <p:ext uri="{BB962C8B-B14F-4D97-AF65-F5344CB8AC3E}">
        <p14:creationId xmlns:p14="http://schemas.microsoft.com/office/powerpoint/2010/main" val="26168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41</a:t>
            </a:fld>
            <a:endParaRPr/>
          </a:p>
        </p:txBody>
      </p:sp>
      <p:sp>
        <p:nvSpPr>
          <p:cNvPr id="247" name="Termination Benefits"/>
          <p:cNvSpPr txBox="1">
            <a:spLocks noGrp="1"/>
          </p:cNvSpPr>
          <p:nvPr>
            <p:ph type="title" idx="4294967295"/>
          </p:nvPr>
        </p:nvSpPr>
        <p:spPr>
          <a:xfrm>
            <a:off x="1739900" y="948644"/>
            <a:ext cx="8686800" cy="690564"/>
          </a:xfrm>
          <a:prstGeom prst="rect">
            <a:avLst/>
          </a:prstGeom>
        </p:spPr>
        <p:txBody>
          <a:bodyPr>
            <a:normAutofit fontScale="90000"/>
          </a:bodyPr>
          <a:lstStyle/>
          <a:p>
            <a:r>
              <a:t>Termination Benefits</a:t>
            </a:r>
          </a:p>
        </p:txBody>
      </p:sp>
      <p:sp>
        <p:nvSpPr>
          <p:cNvPr id="248" name="If you terminate employment but you are not eligible to retire, you will have a choice between a deferred pension or a transfer of value from the plan…"/>
          <p:cNvSpPr txBox="1">
            <a:spLocks noGrp="1"/>
          </p:cNvSpPr>
          <p:nvPr>
            <p:ph type="body" idx="4294967295"/>
          </p:nvPr>
        </p:nvSpPr>
        <p:spPr>
          <a:xfrm>
            <a:off x="1671637" y="1692501"/>
            <a:ext cx="8823326" cy="4987926"/>
          </a:xfrm>
          <a:prstGeom prst="rect">
            <a:avLst/>
          </a:prstGeom>
        </p:spPr>
        <p:txBody>
          <a:bodyPr>
            <a:normAutofit/>
          </a:bodyPr>
          <a:lstStyle/>
          <a:p>
            <a:pPr>
              <a:buChar char="•"/>
            </a:pPr>
            <a:r>
              <a:t>If you terminate employment but you are not eligible to retire, you will have a choice between a deferred pension or a transfer of value from the plan</a:t>
            </a:r>
          </a:p>
          <a:p>
            <a:pPr marL="508000" lvl="1" indent="-279400">
              <a:spcBef>
                <a:spcPts val="400"/>
              </a:spcBef>
              <a:defRPr sz="1800"/>
            </a:pPr>
            <a:r>
              <a:t>The transfer is referred to as a commuted value</a:t>
            </a:r>
          </a:p>
          <a:p>
            <a:pPr>
              <a:buChar char="•"/>
            </a:pPr>
            <a:r>
              <a:t>Most of the time, all or a portion of the FSPP commuted value must be paid in cash, subject to immediate tax withholding</a:t>
            </a:r>
          </a:p>
          <a:p>
            <a:pPr marL="508000" lvl="1" indent="-279400">
              <a:spcBef>
                <a:spcPts val="400"/>
              </a:spcBef>
              <a:defRPr sz="1800"/>
            </a:pPr>
            <a:r>
              <a:t>This is because the tax authorities restrict the amount of commuted value payments from pension plans and most of your available tax sheltering room is used up under LAPP</a:t>
            </a:r>
          </a:p>
          <a:p>
            <a:pPr>
              <a:buChar char="•"/>
            </a:pPr>
            <a:r>
              <a:t>You cannot elect a transfer if you terminate after age 50</a:t>
            </a:r>
          </a:p>
        </p:txBody>
      </p:sp>
      <p:pic>
        <p:nvPicPr>
          <p:cNvPr id="249" name="DSC01934.JPG" descr="DSC01934.JPG"/>
          <p:cNvPicPr>
            <a:picLocks noChangeAspect="1"/>
          </p:cNvPicPr>
          <p:nvPr/>
        </p:nvPicPr>
        <p:blipFill>
          <a:blip r:embed="rId2">
            <a:alphaModFix amt="5964"/>
          </a:blip>
          <a:stretch>
            <a:fillRect/>
          </a:stretch>
        </p:blipFill>
        <p:spPr>
          <a:xfrm>
            <a:off x="1320800" y="129308"/>
            <a:ext cx="9550400" cy="6650183"/>
          </a:xfrm>
          <a:prstGeom prst="rect">
            <a:avLst/>
          </a:prstGeom>
          <a:ln w="12700">
            <a:miter lim="400000"/>
          </a:ln>
        </p:spPr>
      </p:pic>
    </p:spTree>
    <p:extLst>
      <p:ext uri="{BB962C8B-B14F-4D97-AF65-F5344CB8AC3E}">
        <p14:creationId xmlns:p14="http://schemas.microsoft.com/office/powerpoint/2010/main" val="143773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a:p>
        </p:txBody>
      </p:sp>
      <p:sp>
        <p:nvSpPr>
          <p:cNvPr id="252" name="Pre-Retirement Death Benefits"/>
          <p:cNvSpPr txBox="1">
            <a:spLocks noGrp="1"/>
          </p:cNvSpPr>
          <p:nvPr>
            <p:ph type="title" idx="4294967295"/>
          </p:nvPr>
        </p:nvSpPr>
        <p:spPr>
          <a:xfrm>
            <a:off x="1739900" y="796244"/>
            <a:ext cx="8686800" cy="690564"/>
          </a:xfrm>
          <a:prstGeom prst="rect">
            <a:avLst/>
          </a:prstGeom>
        </p:spPr>
        <p:txBody>
          <a:bodyPr>
            <a:normAutofit fontScale="90000"/>
          </a:bodyPr>
          <a:lstStyle/>
          <a:p>
            <a:r>
              <a:t>Pre-Retirement Death Benefits</a:t>
            </a:r>
          </a:p>
        </p:txBody>
      </p:sp>
      <p:sp>
        <p:nvSpPr>
          <p:cNvPr id="253" name="From date of hire*, Local 255 Members have immediate survivor pensions available (65% to your surviving spouse and either 10% or 15% to any dependent children (15% if there is no spouse))…"/>
          <p:cNvSpPr txBox="1">
            <a:spLocks noGrp="1"/>
          </p:cNvSpPr>
          <p:nvPr>
            <p:ph type="body" idx="4294967295"/>
          </p:nvPr>
        </p:nvSpPr>
        <p:spPr>
          <a:xfrm>
            <a:off x="1772785" y="1375908"/>
            <a:ext cx="8823325" cy="4987926"/>
          </a:xfrm>
          <a:prstGeom prst="rect">
            <a:avLst/>
          </a:prstGeom>
        </p:spPr>
        <p:txBody>
          <a:bodyPr>
            <a:normAutofit/>
          </a:bodyPr>
          <a:lstStyle/>
          <a:p>
            <a:pPr marL="201168" indent="-201168" defTabSz="905255">
              <a:defRPr sz="1979"/>
            </a:pPr>
            <a:r>
              <a:rPr dirty="0"/>
              <a:t>From date of hire, Local 255 Members have immediate survivor pensions available (65% to your surviving spouse and either 10% or 15% to any dependent children (15% if there is no spouse))</a:t>
            </a:r>
          </a:p>
          <a:p>
            <a:pPr marL="502919" lvl="1" indent="-276606" defTabSz="905255">
              <a:spcBef>
                <a:spcPts val="400"/>
              </a:spcBef>
              <a:defRPr sz="1782"/>
            </a:pPr>
            <a:r>
              <a:rPr dirty="0"/>
              <a:t>In this case, the immediate pension is based on service projected to your age 60</a:t>
            </a:r>
          </a:p>
          <a:p>
            <a:pPr marL="502919" lvl="1" indent="-276606" defTabSz="905255">
              <a:spcBef>
                <a:spcPts val="400"/>
              </a:spcBef>
              <a:defRPr sz="1782"/>
            </a:pPr>
            <a:r>
              <a:rPr dirty="0"/>
              <a:t>The commuted value of the total benefit payable will not be less than the commuted value that you would have been entitled to had you terminated employment immediately prior to death</a:t>
            </a:r>
          </a:p>
          <a:p>
            <a:pPr marL="502919" lvl="1" indent="-276606" defTabSz="905255">
              <a:spcBef>
                <a:spcPts val="400"/>
              </a:spcBef>
              <a:defRPr sz="1782"/>
            </a:pPr>
            <a:r>
              <a:rPr dirty="0"/>
              <a:t>Your spouse or, if there is no spouse, your beneficiary, may elect to receive the commuted value that you would have been entitled to had you terminated employment immediately prior to death</a:t>
            </a:r>
            <a:r>
              <a:rPr lang="en-CA" dirty="0"/>
              <a:t>. </a:t>
            </a:r>
            <a:endParaRPr dirty="0"/>
          </a:p>
        </p:txBody>
      </p:sp>
      <p:pic>
        <p:nvPicPr>
          <p:cNvPr id="254" name="P9090224.jpg" descr="P9090224.jpg"/>
          <p:cNvPicPr>
            <a:picLocks noChangeAspect="1"/>
          </p:cNvPicPr>
          <p:nvPr/>
        </p:nvPicPr>
        <p:blipFill>
          <a:blip r:embed="rId3">
            <a:alphaModFix amt="7261"/>
          </a:blip>
          <a:stretch>
            <a:fillRect/>
          </a:stretch>
        </p:blipFill>
        <p:spPr>
          <a:xfrm>
            <a:off x="1295400" y="92364"/>
            <a:ext cx="10134446" cy="6709080"/>
          </a:xfrm>
          <a:prstGeom prst="rect">
            <a:avLst/>
          </a:prstGeom>
          <a:ln w="12700">
            <a:miter lim="400000"/>
          </a:ln>
        </p:spPr>
      </p:pic>
    </p:spTree>
    <p:extLst>
      <p:ext uri="{BB962C8B-B14F-4D97-AF65-F5344CB8AC3E}">
        <p14:creationId xmlns:p14="http://schemas.microsoft.com/office/powerpoint/2010/main" val="63608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4" name="Purchasing Prior Service and LOA"/>
          <p:cNvSpPr txBox="1"/>
          <p:nvPr/>
        </p:nvSpPr>
        <p:spPr>
          <a:xfrm>
            <a:off x="482600" y="660401"/>
            <a:ext cx="4323080"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r>
              <a:rPr sz="3200" b="1" dirty="0">
                <a:solidFill>
                  <a:schemeClr val="bg1"/>
                </a:solidFill>
              </a:rPr>
              <a:t>Purchasing Prior Service</a:t>
            </a:r>
          </a:p>
        </p:txBody>
      </p:sp>
      <p:sp>
        <p:nvSpPr>
          <p:cNvPr id="265"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43</a:t>
            </a:fld>
            <a:endParaRPr/>
          </a:p>
        </p:txBody>
      </p:sp>
    </p:spTree>
    <p:extLst>
      <p:ext uri="{BB962C8B-B14F-4D97-AF65-F5344CB8AC3E}">
        <p14:creationId xmlns:p14="http://schemas.microsoft.com/office/powerpoint/2010/main" val="81661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a:p>
        </p:txBody>
      </p:sp>
      <p:sp>
        <p:nvSpPr>
          <p:cNvPr id="268" name="Prior Service"/>
          <p:cNvSpPr txBox="1">
            <a:spLocks noGrp="1"/>
          </p:cNvSpPr>
          <p:nvPr>
            <p:ph type="title" idx="4294967295"/>
          </p:nvPr>
        </p:nvSpPr>
        <p:spPr>
          <a:xfrm>
            <a:off x="1739900" y="772658"/>
            <a:ext cx="8686800" cy="690564"/>
          </a:xfrm>
          <a:prstGeom prst="rect">
            <a:avLst/>
          </a:prstGeom>
        </p:spPr>
        <p:txBody>
          <a:bodyPr>
            <a:normAutofit fontScale="90000"/>
          </a:bodyPr>
          <a:lstStyle/>
          <a:p>
            <a:r>
              <a:t>Prior Service</a:t>
            </a:r>
          </a:p>
        </p:txBody>
      </p:sp>
      <p:sp>
        <p:nvSpPr>
          <p:cNvPr id="269" name="Prior service is eligible service with another employer prior to joining the plan or service with the City of Calgary prior to becoming a Firefighter…"/>
          <p:cNvSpPr txBox="1">
            <a:spLocks noGrp="1"/>
          </p:cNvSpPr>
          <p:nvPr>
            <p:ph type="body" idx="4294967295"/>
          </p:nvPr>
        </p:nvSpPr>
        <p:spPr>
          <a:xfrm>
            <a:off x="1773237" y="1479323"/>
            <a:ext cx="8823326" cy="4987926"/>
          </a:xfrm>
          <a:prstGeom prst="rect">
            <a:avLst/>
          </a:prstGeom>
        </p:spPr>
        <p:txBody>
          <a:bodyPr>
            <a:normAutofit lnSpcReduction="10000"/>
          </a:bodyPr>
          <a:lstStyle/>
          <a:p>
            <a:pPr>
              <a:buChar char="•"/>
            </a:pPr>
            <a:r>
              <a:rPr dirty="0"/>
              <a:t>Prior service is eligible service with another employer prior to joining the plan or service with the City of Calgary prior to becoming a Firefighter</a:t>
            </a:r>
          </a:p>
          <a:p>
            <a:pPr marL="508000" lvl="1" indent="-279400">
              <a:spcBef>
                <a:spcPts val="400"/>
              </a:spcBef>
              <a:defRPr sz="1800"/>
            </a:pPr>
            <a:r>
              <a:rPr dirty="0"/>
              <a:t>If you worked with the City of Calgary or another LAPP employer before becoming a Firefighter, you may already have service in LAPP. This is not prior service in LAPP (you already have it), but is </a:t>
            </a:r>
            <a:r>
              <a:rPr lang="en-CA" dirty="0"/>
              <a:t>eligible </a:t>
            </a:r>
            <a:r>
              <a:rPr dirty="0"/>
              <a:t>prior service in FSP</a:t>
            </a:r>
            <a:r>
              <a:rPr lang="en-CA" dirty="0"/>
              <a:t>P</a:t>
            </a:r>
          </a:p>
          <a:p>
            <a:pPr marL="172156" indent="-279400">
              <a:spcBef>
                <a:spcPts val="400"/>
              </a:spcBef>
              <a:defRPr sz="1800"/>
            </a:pPr>
            <a:endParaRPr dirty="0"/>
          </a:p>
          <a:p>
            <a:pPr>
              <a:buChar char="•"/>
            </a:pPr>
            <a:r>
              <a:rPr dirty="0"/>
              <a:t>In order to have prior service be credited as pensionable service in FSPP, you must purchase the prior service in FSPP</a:t>
            </a:r>
          </a:p>
          <a:p>
            <a:pPr marL="508000" lvl="1" indent="-279400">
              <a:spcBef>
                <a:spcPts val="400"/>
              </a:spcBef>
              <a:defRPr sz="1800"/>
            </a:pPr>
            <a:r>
              <a:rPr dirty="0"/>
              <a:t>Purchasing service in LAPP does not mean you have purchased the service in FSPP</a:t>
            </a:r>
          </a:p>
          <a:p>
            <a:pPr marL="508000" lvl="1" indent="-279400">
              <a:spcBef>
                <a:spcPts val="400"/>
              </a:spcBef>
              <a:defRPr sz="1800"/>
            </a:pPr>
            <a:r>
              <a:rPr u="sng" dirty="0"/>
              <a:t>You must separately purchase the service in FSPP</a:t>
            </a:r>
            <a:r>
              <a:rPr dirty="0"/>
              <a:t> </a:t>
            </a:r>
          </a:p>
          <a:p>
            <a:pPr>
              <a:buChar char="•"/>
              <a:defRPr b="1"/>
            </a:pPr>
            <a:r>
              <a:rPr dirty="0"/>
              <a:t>Any prior service purchased in LAPP must also be purchased in FSPP</a:t>
            </a:r>
          </a:p>
        </p:txBody>
      </p:sp>
      <p:pic>
        <p:nvPicPr>
          <p:cNvPr id="270" name="100_2561.JPG" descr="100_2561.JPG"/>
          <p:cNvPicPr>
            <a:picLocks noChangeAspect="1"/>
          </p:cNvPicPr>
          <p:nvPr/>
        </p:nvPicPr>
        <p:blipFill>
          <a:blip r:embed="rId2">
            <a:alphaModFix amt="4606"/>
          </a:blip>
          <a:stretch>
            <a:fillRect/>
          </a:stretch>
        </p:blipFill>
        <p:spPr>
          <a:xfrm>
            <a:off x="1295400" y="92364"/>
            <a:ext cx="9708486" cy="6650181"/>
          </a:xfrm>
          <a:prstGeom prst="rect">
            <a:avLst/>
          </a:prstGeom>
          <a:ln w="12700">
            <a:miter lim="400000"/>
          </a:ln>
        </p:spPr>
      </p:pic>
    </p:spTree>
    <p:extLst>
      <p:ext uri="{BB962C8B-B14F-4D97-AF65-F5344CB8AC3E}">
        <p14:creationId xmlns:p14="http://schemas.microsoft.com/office/powerpoint/2010/main" val="354963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a:p>
        </p:txBody>
      </p:sp>
      <p:sp>
        <p:nvSpPr>
          <p:cNvPr id="278" name="Purchase of Service Payment Options"/>
          <p:cNvSpPr txBox="1">
            <a:spLocks noGrp="1"/>
          </p:cNvSpPr>
          <p:nvPr>
            <p:ph type="title" idx="4294967295"/>
          </p:nvPr>
        </p:nvSpPr>
        <p:spPr>
          <a:xfrm>
            <a:off x="1653042" y="959531"/>
            <a:ext cx="8686801" cy="690563"/>
          </a:xfrm>
          <a:prstGeom prst="rect">
            <a:avLst/>
          </a:prstGeom>
        </p:spPr>
        <p:txBody>
          <a:bodyPr>
            <a:normAutofit fontScale="90000"/>
          </a:bodyPr>
          <a:lstStyle/>
          <a:p>
            <a:r>
              <a:t>Purchase of Service Payment Options</a:t>
            </a:r>
          </a:p>
        </p:txBody>
      </p:sp>
      <p:sp>
        <p:nvSpPr>
          <p:cNvPr id="279" name="You may have a choice to pay for your purchased service in instalments, rather than an immediate lump sum…"/>
          <p:cNvSpPr txBox="1">
            <a:spLocks noGrp="1"/>
          </p:cNvSpPr>
          <p:nvPr>
            <p:ph type="body" idx="4294967295"/>
          </p:nvPr>
        </p:nvSpPr>
        <p:spPr>
          <a:xfrm>
            <a:off x="1671637" y="1714273"/>
            <a:ext cx="8823326" cy="4987926"/>
          </a:xfrm>
          <a:prstGeom prst="rect">
            <a:avLst/>
          </a:prstGeom>
        </p:spPr>
        <p:txBody>
          <a:bodyPr>
            <a:normAutofit/>
          </a:bodyPr>
          <a:lstStyle/>
          <a:p>
            <a:pPr>
              <a:buChar char="•"/>
            </a:pPr>
            <a:r>
              <a:t>You may have a choice to pay for your purchased service in instalments, rather than an immediate lump sum</a:t>
            </a:r>
          </a:p>
          <a:p>
            <a:pPr>
              <a:buChar char="•"/>
            </a:pPr>
            <a:r>
              <a:t>The longest instalment payment period is the earlier of:</a:t>
            </a:r>
          </a:p>
          <a:p>
            <a:pPr marL="508000" lvl="1" indent="-279400">
              <a:spcBef>
                <a:spcPts val="400"/>
              </a:spcBef>
              <a:defRPr sz="1800"/>
            </a:pPr>
            <a:r>
              <a:t>The period of service you are purchasing</a:t>
            </a:r>
          </a:p>
          <a:p>
            <a:pPr marL="508000" lvl="1" indent="-279400">
              <a:spcBef>
                <a:spcPts val="400"/>
              </a:spcBef>
              <a:defRPr sz="1800"/>
            </a:pPr>
            <a:r>
              <a:t>Your age 60</a:t>
            </a:r>
          </a:p>
          <a:p>
            <a:pPr marL="508000" lvl="1" indent="-279400">
              <a:spcBef>
                <a:spcPts val="400"/>
              </a:spcBef>
              <a:defRPr sz="1800"/>
            </a:pPr>
            <a:r>
              <a:t>15 years</a:t>
            </a:r>
          </a:p>
          <a:p>
            <a:pPr>
              <a:buChar char="•"/>
            </a:pPr>
            <a:r>
              <a:t>You will be given your payment options when you request a purchase of service calculation</a:t>
            </a:r>
          </a:p>
          <a:p>
            <a:pPr>
              <a:buChar char="•"/>
            </a:pPr>
            <a:r>
              <a:t>Instalment payments must be set up with the City of Calgary as payroll deductions</a:t>
            </a:r>
          </a:p>
        </p:txBody>
      </p:sp>
      <p:pic>
        <p:nvPicPr>
          <p:cNvPr id="280" name="100_0137.jpg" descr="100_0137.jpg"/>
          <p:cNvPicPr>
            <a:picLocks noChangeAspect="1"/>
          </p:cNvPicPr>
          <p:nvPr/>
        </p:nvPicPr>
        <p:blipFill>
          <a:blip r:embed="rId2">
            <a:alphaModFix amt="6573"/>
          </a:blip>
          <a:stretch>
            <a:fillRect/>
          </a:stretch>
        </p:blipFill>
        <p:spPr>
          <a:xfrm>
            <a:off x="1324882" y="110836"/>
            <a:ext cx="9601201" cy="6591363"/>
          </a:xfrm>
          <a:prstGeom prst="rect">
            <a:avLst/>
          </a:prstGeom>
          <a:ln w="12700">
            <a:miter lim="400000"/>
          </a:ln>
        </p:spPr>
      </p:pic>
    </p:spTree>
    <p:extLst>
      <p:ext uri="{BB962C8B-B14F-4D97-AF65-F5344CB8AC3E}">
        <p14:creationId xmlns:p14="http://schemas.microsoft.com/office/powerpoint/2010/main" val="385573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87" name="Retirement Process"/>
          <p:cNvSpPr txBox="1"/>
          <p:nvPr/>
        </p:nvSpPr>
        <p:spPr>
          <a:xfrm>
            <a:off x="553720" y="711201"/>
            <a:ext cx="3388360"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r>
              <a:rPr sz="3200" b="1" dirty="0">
                <a:solidFill>
                  <a:schemeClr val="bg1"/>
                </a:solidFill>
              </a:rPr>
              <a:t>Retirement Process</a:t>
            </a:r>
          </a:p>
        </p:txBody>
      </p:sp>
      <p:sp>
        <p:nvSpPr>
          <p:cNvPr id="288"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46</a:t>
            </a:fld>
            <a:endParaRPr/>
          </a:p>
        </p:txBody>
      </p:sp>
    </p:spTree>
    <p:extLst>
      <p:ext uri="{BB962C8B-B14F-4D97-AF65-F5344CB8AC3E}">
        <p14:creationId xmlns:p14="http://schemas.microsoft.com/office/powerpoint/2010/main" val="354073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lide Number"/>
          <p:cNvSpPr txBox="1">
            <a:spLocks noGrp="1"/>
          </p:cNvSpPr>
          <p:nvPr>
            <p:ph type="sldNum" sz="quarter" idx="2"/>
          </p:nvPr>
        </p:nvSpPr>
        <p:spPr>
          <a:xfrm>
            <a:off x="10266548" y="6483350"/>
            <a:ext cx="168090" cy="1478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47</a:t>
            </a:fld>
            <a:endParaRPr/>
          </a:p>
        </p:txBody>
      </p:sp>
      <p:sp>
        <p:nvSpPr>
          <p:cNvPr id="291" name="Retirement Process"/>
          <p:cNvSpPr txBox="1">
            <a:spLocks noGrp="1"/>
          </p:cNvSpPr>
          <p:nvPr>
            <p:ph type="title" idx="4294967295"/>
          </p:nvPr>
        </p:nvSpPr>
        <p:spPr>
          <a:xfrm>
            <a:off x="1739900" y="915988"/>
            <a:ext cx="8686800" cy="690563"/>
          </a:xfrm>
          <a:prstGeom prst="rect">
            <a:avLst/>
          </a:prstGeom>
        </p:spPr>
        <p:txBody>
          <a:bodyPr>
            <a:normAutofit fontScale="90000"/>
          </a:bodyPr>
          <a:lstStyle/>
          <a:p>
            <a:r>
              <a:t>Retirement Process</a:t>
            </a:r>
          </a:p>
        </p:txBody>
      </p:sp>
      <p:sp>
        <p:nvSpPr>
          <p:cNvPr id="292" name="Before you choose your retirement date, you should consult with your employer (HR), the LAPP administrator (Alberta Pensions Services -APS), the FSPP administrator (Morneau Shepell) and your trusted Financial Professional. This is a significant and lasti"/>
          <p:cNvSpPr txBox="1">
            <a:spLocks noGrp="1"/>
          </p:cNvSpPr>
          <p:nvPr>
            <p:ph type="body" idx="4294967295"/>
          </p:nvPr>
        </p:nvSpPr>
        <p:spPr>
          <a:xfrm>
            <a:off x="1684337" y="1679575"/>
            <a:ext cx="8823326" cy="4514850"/>
          </a:xfrm>
          <a:prstGeom prst="rect">
            <a:avLst/>
          </a:prstGeom>
        </p:spPr>
        <p:txBody>
          <a:bodyPr>
            <a:normAutofit/>
          </a:bodyPr>
          <a:lstStyle/>
          <a:p>
            <a:pPr marL="197104" indent="-197104" defTabSz="886968">
              <a:spcBef>
                <a:spcPts val="1300"/>
              </a:spcBef>
              <a:defRPr sz="1940"/>
            </a:pPr>
            <a:r>
              <a:rPr dirty="0"/>
              <a:t>Before you choose your retirement date, you should consult with your employer (HR), the LAPP administrator (Alberta Pensions Services), the FSPP administrator (Morneau Shepell) and your trusted Financial Professional. This is a significant and lasting decision which requires careful planning and consideration</a:t>
            </a:r>
          </a:p>
          <a:p>
            <a:pPr marL="197104" indent="-197104" defTabSz="886968">
              <a:spcBef>
                <a:spcPts val="1300"/>
              </a:spcBef>
              <a:defRPr sz="1940"/>
            </a:pPr>
            <a:r>
              <a:rPr dirty="0"/>
              <a:t>Once you have determined the optimal date for your retirement, you should notify the City of Calgary (HR) to begin the retirement process</a:t>
            </a:r>
          </a:p>
          <a:p>
            <a:pPr marL="197104" indent="-197104" defTabSz="886968">
              <a:spcBef>
                <a:spcPts val="1300"/>
              </a:spcBef>
              <a:defRPr sz="1940"/>
            </a:pPr>
            <a:r>
              <a:rPr dirty="0"/>
              <a:t>The City of Calgary will notify the FSPP administrator of your decision to retire and they will prepare and mail a retirement option statement, listing all FSPP payment options available to you</a:t>
            </a:r>
          </a:p>
          <a:p>
            <a:pPr marL="197104" indent="-197104" defTabSz="886968">
              <a:spcBef>
                <a:spcPts val="1300"/>
              </a:spcBef>
              <a:defRPr sz="1940"/>
            </a:pPr>
            <a:r>
              <a:rPr dirty="0"/>
              <a:t>You will receive a separate communication from APS regarding your LAPP options</a:t>
            </a:r>
          </a:p>
        </p:txBody>
      </p:sp>
      <p:pic>
        <p:nvPicPr>
          <p:cNvPr id="293" name="PB030054.JPG" descr="PB030054.JPG"/>
          <p:cNvPicPr>
            <a:picLocks noChangeAspect="1"/>
          </p:cNvPicPr>
          <p:nvPr/>
        </p:nvPicPr>
        <p:blipFill>
          <a:blip r:embed="rId2">
            <a:alphaModFix amt="7010"/>
          </a:blip>
          <a:stretch>
            <a:fillRect/>
          </a:stretch>
        </p:blipFill>
        <p:spPr>
          <a:xfrm>
            <a:off x="1295400" y="92364"/>
            <a:ext cx="9747796" cy="6622472"/>
          </a:xfrm>
          <a:prstGeom prst="rect">
            <a:avLst/>
          </a:prstGeom>
          <a:ln w="12700">
            <a:miter lim="400000"/>
          </a:ln>
        </p:spPr>
      </p:pic>
    </p:spTree>
    <p:extLst>
      <p:ext uri="{BB962C8B-B14F-4D97-AF65-F5344CB8AC3E}">
        <p14:creationId xmlns:p14="http://schemas.microsoft.com/office/powerpoint/2010/main" val="43843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254" y="74446"/>
            <a:ext cx="10497128" cy="1135518"/>
          </a:xfrm>
        </p:spPr>
        <p:txBody>
          <a:bodyPr/>
          <a:lstStyle/>
          <a:p>
            <a:pPr algn="ctr"/>
            <a:r>
              <a:rPr lang="en-CA" b="1" dirty="0" smtClean="0">
                <a:solidFill>
                  <a:srgbClr val="C00000"/>
                </a:solidFill>
              </a:rPr>
              <a:t> End of Pension Overview. Questions?</a:t>
            </a:r>
            <a:endParaRPr lang="en-CA" b="1" dirty="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05612"/>
            <a:ext cx="12192000" cy="5652388"/>
          </a:xfrm>
          <a:prstGeom prst="rect">
            <a:avLst/>
          </a:prstGeom>
        </p:spPr>
      </p:pic>
    </p:spTree>
    <p:extLst>
      <p:ext uri="{BB962C8B-B14F-4D97-AF65-F5344CB8AC3E}">
        <p14:creationId xmlns:p14="http://schemas.microsoft.com/office/powerpoint/2010/main" val="1086584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1161"/>
            <a:ext cx="10515600" cy="946439"/>
          </a:xfrm>
        </p:spPr>
        <p:txBody>
          <a:bodyPr/>
          <a:lstStyle/>
          <a:p>
            <a:pPr algn="ctr"/>
            <a:r>
              <a:rPr lang="en-CA" b="1" dirty="0" smtClean="0">
                <a:solidFill>
                  <a:srgbClr val="C00000"/>
                </a:solidFill>
              </a:rPr>
              <a:t>What Makes Up Your Pension?</a:t>
            </a:r>
            <a:endParaRPr lang="en-CA" b="1" dirty="0">
              <a:solidFill>
                <a:srgbClr val="C00000"/>
              </a:solidFill>
            </a:endParaRPr>
          </a:p>
        </p:txBody>
      </p:sp>
      <p:sp>
        <p:nvSpPr>
          <p:cNvPr id="3" name="Content Placeholder 2"/>
          <p:cNvSpPr>
            <a:spLocks noGrp="1"/>
          </p:cNvSpPr>
          <p:nvPr>
            <p:ph idx="1"/>
          </p:nvPr>
        </p:nvSpPr>
        <p:spPr>
          <a:xfrm>
            <a:off x="838200" y="1117600"/>
            <a:ext cx="10515600" cy="1591829"/>
          </a:xfrm>
        </p:spPr>
        <p:txBody>
          <a:bodyPr/>
          <a:lstStyle/>
          <a:p>
            <a:r>
              <a:rPr lang="en-CA" b="1" dirty="0" smtClean="0">
                <a:solidFill>
                  <a:srgbClr val="C00000"/>
                </a:solidFill>
              </a:rPr>
              <a:t>LAPP</a:t>
            </a:r>
            <a:r>
              <a:rPr lang="en-CA" dirty="0" smtClean="0"/>
              <a:t> (Local Authorities Pension Plan)</a:t>
            </a:r>
          </a:p>
          <a:p>
            <a:r>
              <a:rPr lang="en-CA" b="1" dirty="0" smtClean="0">
                <a:solidFill>
                  <a:srgbClr val="C00000"/>
                </a:solidFill>
              </a:rPr>
              <a:t>FSPP</a:t>
            </a:r>
            <a:r>
              <a:rPr lang="en-CA" dirty="0" smtClean="0"/>
              <a:t> (Fire Supplemental Pension Plan)</a:t>
            </a:r>
          </a:p>
          <a:p>
            <a:r>
              <a:rPr lang="en-CA" b="1" dirty="0" smtClean="0">
                <a:solidFill>
                  <a:srgbClr val="C00000"/>
                </a:solidFill>
              </a:rPr>
              <a:t>CPP</a:t>
            </a:r>
            <a:r>
              <a:rPr lang="en-CA" dirty="0" smtClean="0"/>
              <a:t> (Canada Pension Plan)</a:t>
            </a:r>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709429"/>
            <a:ext cx="7880927" cy="3134096"/>
          </a:xfrm>
          <a:prstGeom prst="rect">
            <a:avLst/>
          </a:prstGeom>
        </p:spPr>
      </p:pic>
      <p:sp>
        <p:nvSpPr>
          <p:cNvPr id="5" name="TextBox 4"/>
          <p:cNvSpPr txBox="1"/>
          <p:nvPr/>
        </p:nvSpPr>
        <p:spPr>
          <a:xfrm>
            <a:off x="838200" y="5843525"/>
            <a:ext cx="5942076" cy="400110"/>
          </a:xfrm>
          <a:prstGeom prst="rect">
            <a:avLst/>
          </a:prstGeom>
          <a:noFill/>
        </p:spPr>
        <p:txBody>
          <a:bodyPr wrap="none" rtlCol="0">
            <a:spAutoFit/>
          </a:bodyPr>
          <a:lstStyle/>
          <a:p>
            <a:pPr marL="285750" indent="-285750">
              <a:buFont typeface="Arial" panose="020B0604020202020204" pitchFamily="34" charset="0"/>
              <a:buChar char="•"/>
            </a:pPr>
            <a:r>
              <a:rPr lang="en-CA" sz="2000" dirty="0" smtClean="0"/>
              <a:t>Note – DB Pension means “Defined Benefit” Pension</a:t>
            </a:r>
            <a:endParaRPr lang="en-CA" sz="2000" dirty="0"/>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5605" y="5604033"/>
            <a:ext cx="1076498" cy="1043247"/>
          </a:xfrm>
          <a:prstGeom prst="rect">
            <a:avLst/>
          </a:prstGeom>
        </p:spPr>
      </p:pic>
    </p:spTree>
    <p:extLst>
      <p:ext uri="{BB962C8B-B14F-4D97-AF65-F5344CB8AC3E}">
        <p14:creationId xmlns:p14="http://schemas.microsoft.com/office/powerpoint/2010/main" val="496095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955"/>
            <a:ext cx="4791685" cy="65991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465" y="69501"/>
            <a:ext cx="7112366" cy="28385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685" y="2834206"/>
            <a:ext cx="7321926" cy="3949903"/>
          </a:xfrm>
          <a:prstGeom prst="rect">
            <a:avLst/>
          </a:prstGeom>
        </p:spPr>
      </p:pic>
    </p:spTree>
    <p:extLst>
      <p:ext uri="{BB962C8B-B14F-4D97-AF65-F5344CB8AC3E}">
        <p14:creationId xmlns:p14="http://schemas.microsoft.com/office/powerpoint/2010/main" val="22459402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solidFill>
                  <a:srgbClr val="C00000"/>
                </a:solidFill>
              </a:rPr>
              <a:t>Visual Example</a:t>
            </a:r>
            <a:endParaRPr lang="en-CA" b="1" dirty="0">
              <a:solidFill>
                <a:srgbClr val="C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574" y="1540335"/>
            <a:ext cx="8788852" cy="4553184"/>
          </a:xfrm>
          <a:prstGeom prst="rect">
            <a:avLst/>
          </a:prstGeom>
        </p:spPr>
      </p:pic>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05605" y="5604033"/>
            <a:ext cx="1076498" cy="1043247"/>
          </a:xfrm>
          <a:prstGeom prst="rect">
            <a:avLst/>
          </a:prstGeom>
        </p:spPr>
      </p:pic>
    </p:spTree>
    <p:extLst>
      <p:ext uri="{BB962C8B-B14F-4D97-AF65-F5344CB8AC3E}">
        <p14:creationId xmlns:p14="http://schemas.microsoft.com/office/powerpoint/2010/main" val="2869248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246" y="124980"/>
            <a:ext cx="10515600" cy="955675"/>
          </a:xfrm>
        </p:spPr>
        <p:txBody>
          <a:bodyPr/>
          <a:lstStyle/>
          <a:p>
            <a:pPr algn="ctr"/>
            <a:r>
              <a:rPr lang="en-CA" b="1" dirty="0" smtClean="0">
                <a:solidFill>
                  <a:srgbClr val="C00000"/>
                </a:solidFill>
              </a:rPr>
              <a:t>Retirement With LAPP Only</a:t>
            </a:r>
            <a:endParaRPr lang="en-CA" b="1" dirty="0">
              <a:solidFill>
                <a:srgbClr val="C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857" y="1401962"/>
            <a:ext cx="10937990" cy="5128147"/>
          </a:xfrm>
          <a:prstGeom prst="rect">
            <a:avLst/>
          </a:prstGeom>
        </p:spPr>
      </p:pic>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05605" y="5604033"/>
            <a:ext cx="1076498" cy="1043247"/>
          </a:xfrm>
          <a:prstGeom prst="rect">
            <a:avLst/>
          </a:prstGeom>
        </p:spPr>
      </p:pic>
    </p:spTree>
    <p:extLst>
      <p:ext uri="{BB962C8B-B14F-4D97-AF65-F5344CB8AC3E}">
        <p14:creationId xmlns:p14="http://schemas.microsoft.com/office/powerpoint/2010/main" val="2286535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1162"/>
            <a:ext cx="10515600" cy="1205057"/>
          </a:xfrm>
        </p:spPr>
        <p:txBody>
          <a:bodyPr/>
          <a:lstStyle/>
          <a:p>
            <a:r>
              <a:rPr lang="en-CA" b="1" dirty="0" smtClean="0">
                <a:solidFill>
                  <a:srgbClr val="C00000"/>
                </a:solidFill>
              </a:rPr>
              <a:t>How FSPP “Supplements” Your LAPP Pension</a:t>
            </a:r>
            <a:endParaRPr lang="en-CA" b="1" dirty="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76219"/>
            <a:ext cx="9930611" cy="4999979"/>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05605" y="5604033"/>
            <a:ext cx="1076498" cy="1043247"/>
          </a:xfrm>
          <a:prstGeom prst="rect">
            <a:avLst/>
          </a:prstGeom>
        </p:spPr>
      </p:pic>
    </p:spTree>
    <p:extLst>
      <p:ext uri="{BB962C8B-B14F-4D97-AF65-F5344CB8AC3E}">
        <p14:creationId xmlns:p14="http://schemas.microsoft.com/office/powerpoint/2010/main" val="3773226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508"/>
            <a:ext cx="10515600" cy="1020330"/>
          </a:xfrm>
        </p:spPr>
        <p:txBody>
          <a:bodyPr/>
          <a:lstStyle/>
          <a:p>
            <a:pPr algn="ctr"/>
            <a:r>
              <a:rPr lang="en-CA" b="1" dirty="0" smtClean="0">
                <a:solidFill>
                  <a:srgbClr val="C00000"/>
                </a:solidFill>
              </a:rPr>
              <a:t>Who Pays For Your Pension?</a:t>
            </a:r>
            <a:endParaRPr lang="en-CA" b="1" dirty="0">
              <a:solidFill>
                <a:srgbClr val="C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7259"/>
            <a:ext cx="12192000" cy="4316353"/>
          </a:xfrm>
          <a:prstGeom prst="rect">
            <a:avLst/>
          </a:prstGeom>
        </p:spPr>
      </p:pic>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05605" y="5604033"/>
            <a:ext cx="1076498" cy="1043247"/>
          </a:xfrm>
          <a:prstGeom prst="rect">
            <a:avLst/>
          </a:prstGeom>
        </p:spPr>
      </p:pic>
      <p:sp>
        <p:nvSpPr>
          <p:cNvPr id="3" name="TextBox 2"/>
          <p:cNvSpPr txBox="1"/>
          <p:nvPr/>
        </p:nvSpPr>
        <p:spPr>
          <a:xfrm>
            <a:off x="0" y="5925601"/>
            <a:ext cx="10210487" cy="400110"/>
          </a:xfrm>
          <a:prstGeom prst="rect">
            <a:avLst/>
          </a:prstGeom>
          <a:noFill/>
        </p:spPr>
        <p:txBody>
          <a:bodyPr wrap="none" rtlCol="0">
            <a:spAutoFit/>
          </a:bodyPr>
          <a:lstStyle/>
          <a:p>
            <a:r>
              <a:rPr lang="en-CA" sz="2000" b="1" dirty="0" smtClean="0">
                <a:solidFill>
                  <a:srgbClr val="C00000"/>
                </a:solidFill>
              </a:rPr>
              <a:t>The simple breakdown is the Employee pays 45% over their career and the Employer pays 55%</a:t>
            </a:r>
            <a:endParaRPr lang="en-CA" sz="2000" b="1" dirty="0">
              <a:solidFill>
                <a:srgbClr val="C00000"/>
              </a:solidFill>
            </a:endParaRPr>
          </a:p>
        </p:txBody>
      </p:sp>
    </p:spTree>
    <p:extLst>
      <p:ext uri="{BB962C8B-B14F-4D97-AF65-F5344CB8AC3E}">
        <p14:creationId xmlns:p14="http://schemas.microsoft.com/office/powerpoint/2010/main" val="1836783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97746" y="92364"/>
            <a:ext cx="4115037" cy="646331"/>
          </a:xfrm>
          <a:prstGeom prst="rect">
            <a:avLst/>
          </a:prstGeom>
          <a:noFill/>
        </p:spPr>
        <p:txBody>
          <a:bodyPr wrap="none" rtlCol="0">
            <a:spAutoFit/>
          </a:bodyPr>
          <a:lstStyle/>
          <a:p>
            <a:r>
              <a:rPr lang="en-CA" sz="3600" b="1" dirty="0" smtClean="0">
                <a:solidFill>
                  <a:srgbClr val="C00000"/>
                </a:solidFill>
              </a:rPr>
              <a:t>Step by Step Process</a:t>
            </a:r>
            <a:endParaRPr lang="en-CA" sz="3600" b="1" dirty="0">
              <a:solidFill>
                <a:srgbClr val="C00000"/>
              </a:solidFill>
            </a:endParaRPr>
          </a:p>
        </p:txBody>
      </p:sp>
      <p:sp>
        <p:nvSpPr>
          <p:cNvPr id="7" name="TextBox 6"/>
          <p:cNvSpPr txBox="1"/>
          <p:nvPr/>
        </p:nvSpPr>
        <p:spPr>
          <a:xfrm>
            <a:off x="258618" y="1061968"/>
            <a:ext cx="11730182" cy="5632311"/>
          </a:xfrm>
          <a:prstGeom prst="rect">
            <a:avLst/>
          </a:prstGeom>
          <a:noFill/>
        </p:spPr>
        <p:txBody>
          <a:bodyPr wrap="square" rtlCol="0">
            <a:spAutoFit/>
          </a:bodyPr>
          <a:lstStyle/>
          <a:p>
            <a:pPr marL="342900" indent="-342900">
              <a:buFont typeface="+mj-lt"/>
              <a:buAutoNum type="arabicPeriod"/>
            </a:pPr>
            <a:r>
              <a:rPr lang="en-CA" sz="2400" dirty="0" smtClean="0"/>
              <a:t>Call </a:t>
            </a:r>
            <a:r>
              <a:rPr lang="en-CA" sz="2400" b="1" dirty="0" smtClean="0"/>
              <a:t>LAPP and FSPP </a:t>
            </a:r>
            <a:r>
              <a:rPr lang="en-CA" sz="2400" dirty="0" smtClean="0"/>
              <a:t>to confirm your employment dates and numbers</a:t>
            </a:r>
            <a:endParaRPr lang="en-CA" sz="2400" b="1" dirty="0" smtClean="0"/>
          </a:p>
          <a:p>
            <a:pPr marL="342900" indent="-342900">
              <a:buFont typeface="+mj-lt"/>
              <a:buAutoNum type="arabicPeriod"/>
            </a:pPr>
            <a:r>
              <a:rPr lang="en-CA" sz="2400" dirty="0" smtClean="0"/>
              <a:t>Call </a:t>
            </a:r>
            <a:r>
              <a:rPr lang="en-CA" sz="2400" b="1" dirty="0" smtClean="0"/>
              <a:t>Pay Services Administrator </a:t>
            </a:r>
            <a:r>
              <a:rPr lang="en-CA" sz="2400" dirty="0" smtClean="0"/>
              <a:t>(Charlene Jones Bastian) via </a:t>
            </a:r>
            <a:r>
              <a:rPr lang="en-CA" sz="2400" b="1" dirty="0" smtClean="0"/>
              <a:t>City HR line ((403)268-5800)</a:t>
            </a:r>
          </a:p>
          <a:p>
            <a:pPr marL="342900" indent="-342900">
              <a:buFont typeface="+mj-lt"/>
              <a:buAutoNum type="arabicPeriod"/>
            </a:pPr>
            <a:r>
              <a:rPr lang="en-CA" sz="2400" dirty="0"/>
              <a:t>Discuss Retirement date. How </a:t>
            </a:r>
            <a:r>
              <a:rPr lang="en-CA" sz="2400" dirty="0" smtClean="0"/>
              <a:t>do you </a:t>
            </a:r>
            <a:r>
              <a:rPr lang="en-CA" sz="2400" dirty="0"/>
              <a:t>plan to allocate Accumulated Leave (Vacation) and Retirement </a:t>
            </a:r>
            <a:r>
              <a:rPr lang="en-CA" sz="2400" dirty="0" smtClean="0"/>
              <a:t>Allowance? </a:t>
            </a:r>
            <a:r>
              <a:rPr lang="en-CA" sz="2400" dirty="0"/>
              <a:t>What you choose to do with your Accrued Time and Allowance will determine Last Day of Work and Last Day of Pay</a:t>
            </a:r>
          </a:p>
          <a:p>
            <a:pPr marL="342900" indent="-342900">
              <a:buFont typeface="+mj-lt"/>
              <a:buAutoNum type="arabicPeriod"/>
            </a:pPr>
            <a:r>
              <a:rPr lang="en-CA" sz="2400" dirty="0" smtClean="0"/>
              <a:t>Complete </a:t>
            </a:r>
            <a:r>
              <a:rPr lang="en-CA" sz="2400" b="1" dirty="0" smtClean="0"/>
              <a:t>Intent to Retire Form </a:t>
            </a:r>
            <a:r>
              <a:rPr lang="en-CA" sz="2400" dirty="0" smtClean="0"/>
              <a:t>(P924)</a:t>
            </a:r>
          </a:p>
          <a:p>
            <a:pPr marL="342900" indent="-342900">
              <a:buFont typeface="+mj-lt"/>
              <a:buAutoNum type="arabicPeriod"/>
            </a:pPr>
            <a:r>
              <a:rPr lang="en-CA" sz="2400" dirty="0" smtClean="0"/>
              <a:t>Complete </a:t>
            </a:r>
            <a:r>
              <a:rPr lang="en-CA" sz="2400" b="1" dirty="0" smtClean="0"/>
              <a:t>Retirement Letter</a:t>
            </a:r>
          </a:p>
          <a:p>
            <a:pPr marL="342900" indent="-342900">
              <a:buFont typeface="+mj-lt"/>
              <a:buAutoNum type="arabicPeriod"/>
            </a:pPr>
            <a:r>
              <a:rPr lang="en-CA" sz="2400" dirty="0" smtClean="0"/>
              <a:t>Send Form and Letter to Chiefs Office (</a:t>
            </a:r>
            <a:r>
              <a:rPr lang="en-CA" sz="2400" dirty="0" smtClean="0">
                <a:hlinkClick r:id="rId2"/>
              </a:rPr>
              <a:t>sheilah.daniels@Calgary.ca</a:t>
            </a:r>
            <a:r>
              <a:rPr lang="en-CA" sz="2400" dirty="0" smtClean="0"/>
              <a:t>) for </a:t>
            </a:r>
            <a:r>
              <a:rPr lang="en-CA" sz="2400" b="1" dirty="0" smtClean="0"/>
              <a:t>signatures</a:t>
            </a:r>
          </a:p>
          <a:p>
            <a:pPr marL="342900" indent="-342900">
              <a:buFont typeface="+mj-lt"/>
              <a:buAutoNum type="arabicPeriod"/>
            </a:pPr>
            <a:r>
              <a:rPr lang="en-CA" sz="2400" dirty="0" smtClean="0"/>
              <a:t>Chiefs Office sends back to Pay Services Administrator (Charlene Jones Bastian)</a:t>
            </a:r>
          </a:p>
          <a:p>
            <a:pPr marL="342900" indent="-342900">
              <a:buFont typeface="+mj-lt"/>
              <a:buAutoNum type="arabicPeriod"/>
            </a:pPr>
            <a:r>
              <a:rPr lang="en-CA" sz="2400" dirty="0" smtClean="0"/>
              <a:t>Pay Services Administrator sends to </a:t>
            </a:r>
            <a:r>
              <a:rPr lang="en-CA" sz="2400" b="1" dirty="0" smtClean="0"/>
              <a:t>Retirement Analyst</a:t>
            </a:r>
          </a:p>
          <a:p>
            <a:pPr marL="342900" indent="-342900">
              <a:buFont typeface="+mj-lt"/>
              <a:buAutoNum type="arabicPeriod"/>
            </a:pPr>
            <a:r>
              <a:rPr lang="en-CA" sz="2400" dirty="0" smtClean="0"/>
              <a:t>Retirement Analyst calls member within 90 days of retirement date to finalize </a:t>
            </a:r>
            <a:r>
              <a:rPr lang="en-CA" sz="2400" b="1" dirty="0" smtClean="0"/>
              <a:t>Pension Application </a:t>
            </a:r>
            <a:r>
              <a:rPr lang="en-CA" sz="2400" dirty="0" smtClean="0"/>
              <a:t>(LAPP Form LA21, FSPP Request and Consent to Release Information Form, Banking, Benefits and Beneficiary information)</a:t>
            </a:r>
          </a:p>
          <a:p>
            <a:pPr marL="342900" indent="-342900">
              <a:buFont typeface="+mj-lt"/>
              <a:buAutoNum type="arabicPeriod"/>
            </a:pPr>
            <a:r>
              <a:rPr lang="en-CA" sz="2400" dirty="0" smtClean="0"/>
              <a:t> LAPP/FSPP calculate members numbers and send them an </a:t>
            </a:r>
            <a:r>
              <a:rPr lang="en-CA" sz="2400" b="1" dirty="0"/>
              <a:t>O</a:t>
            </a:r>
            <a:r>
              <a:rPr lang="en-CA" sz="2400" b="1" dirty="0" smtClean="0"/>
              <a:t>ption </a:t>
            </a:r>
            <a:r>
              <a:rPr lang="en-CA" sz="2400" b="1" dirty="0"/>
              <a:t>P</a:t>
            </a:r>
            <a:r>
              <a:rPr lang="en-CA" sz="2400" b="1" dirty="0" smtClean="0"/>
              <a:t>ackage </a:t>
            </a:r>
            <a:r>
              <a:rPr lang="en-CA" sz="2400" dirty="0" smtClean="0"/>
              <a:t>to their home address</a:t>
            </a:r>
            <a:endParaRPr lang="en-CA" sz="2400" dirty="0"/>
          </a:p>
        </p:txBody>
      </p:sp>
    </p:spTree>
    <p:extLst>
      <p:ext uri="{BB962C8B-B14F-4D97-AF65-F5344CB8AC3E}">
        <p14:creationId xmlns:p14="http://schemas.microsoft.com/office/powerpoint/2010/main" val="636513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017" y="1477416"/>
            <a:ext cx="8744399" cy="4438878"/>
          </a:xfrm>
          <a:prstGeom prst="rect">
            <a:avLst/>
          </a:prstGeom>
        </p:spPr>
      </p:pic>
      <p:sp>
        <p:nvSpPr>
          <p:cNvPr id="5" name="TextBox 4"/>
          <p:cNvSpPr txBox="1"/>
          <p:nvPr/>
        </p:nvSpPr>
        <p:spPr>
          <a:xfrm>
            <a:off x="3762362" y="553994"/>
            <a:ext cx="4234364" cy="646331"/>
          </a:xfrm>
          <a:prstGeom prst="rect">
            <a:avLst/>
          </a:prstGeom>
          <a:noFill/>
        </p:spPr>
        <p:txBody>
          <a:bodyPr wrap="none" rtlCol="0">
            <a:spAutoFit/>
          </a:bodyPr>
          <a:lstStyle/>
          <a:p>
            <a:r>
              <a:rPr lang="en-CA" sz="3600" b="1" dirty="0" smtClean="0">
                <a:solidFill>
                  <a:srgbClr val="C00000"/>
                </a:solidFill>
              </a:rPr>
              <a:t>Intent To Retire Form</a:t>
            </a:r>
            <a:endParaRPr lang="en-CA" sz="3600" b="1" dirty="0">
              <a:solidFill>
                <a:srgbClr val="C00000"/>
              </a:solidFill>
            </a:endParaRPr>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513" y="5597235"/>
            <a:ext cx="1076517" cy="1041545"/>
          </a:xfrm>
          <a:prstGeom prst="rect">
            <a:avLst/>
          </a:prstGeom>
        </p:spPr>
      </p:pic>
    </p:spTree>
    <p:extLst>
      <p:ext uri="{BB962C8B-B14F-4D97-AF65-F5344CB8AC3E}">
        <p14:creationId xmlns:p14="http://schemas.microsoft.com/office/powerpoint/2010/main" val="2008211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272" y="1609435"/>
            <a:ext cx="8484036" cy="3797495"/>
          </a:xfrm>
          <a:prstGeom prst="rect">
            <a:avLst/>
          </a:prstGeo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513" y="5597235"/>
            <a:ext cx="1076517" cy="1041545"/>
          </a:xfrm>
          <a:prstGeom prst="rect">
            <a:avLst/>
          </a:prstGeom>
        </p:spPr>
      </p:pic>
    </p:spTree>
    <p:extLst>
      <p:ext uri="{BB962C8B-B14F-4D97-AF65-F5344CB8AC3E}">
        <p14:creationId xmlns:p14="http://schemas.microsoft.com/office/powerpoint/2010/main" val="18599583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982" y="1933498"/>
            <a:ext cx="8484036" cy="2991004"/>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513" y="5597235"/>
            <a:ext cx="1076517" cy="1041545"/>
          </a:xfrm>
          <a:prstGeom prst="rect">
            <a:avLst/>
          </a:prstGeom>
        </p:spPr>
      </p:pic>
    </p:spTree>
    <p:extLst>
      <p:ext uri="{BB962C8B-B14F-4D97-AF65-F5344CB8AC3E}">
        <p14:creationId xmlns:p14="http://schemas.microsoft.com/office/powerpoint/2010/main" val="15730960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a38e034-5336-4808-8a95-46f2c72cf5ed">
      <UserInfo>
        <DisplayName>Rob Miller</DisplayName>
        <AccountId>21</AccountId>
        <AccountType/>
      </UserInfo>
      <UserInfo>
        <DisplayName>Cory McKeen</DisplayName>
        <AccountId>90</AccountId>
        <AccountType/>
      </UserInfo>
    </SharedWithUsers>
    <TaxCatchAll xmlns="7a38e034-5336-4808-8a95-46f2c72cf5ed" xsi:nil="true"/>
    <lcf76f155ced4ddcb4097134ff3c332f xmlns="fc79b7a8-4cba-4b6f-84e7-6eab639ccb1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877327F4A9FB4AAB7F1EBC86A76D80" ma:contentTypeVersion="17" ma:contentTypeDescription="Create a new document." ma:contentTypeScope="" ma:versionID="5a4d4369b304c7d879bb9210ab9e4846">
  <xsd:schema xmlns:xsd="http://www.w3.org/2001/XMLSchema" xmlns:xs="http://www.w3.org/2001/XMLSchema" xmlns:p="http://schemas.microsoft.com/office/2006/metadata/properties" xmlns:ns2="fc79b7a8-4cba-4b6f-84e7-6eab639ccb10" xmlns:ns3="7a38e034-5336-4808-8a95-46f2c72cf5ed" targetNamespace="http://schemas.microsoft.com/office/2006/metadata/properties" ma:root="true" ma:fieldsID="682638c2009273b8c85eb5d2710882ea" ns2:_="" ns3:_="">
    <xsd:import namespace="fc79b7a8-4cba-4b6f-84e7-6eab639ccb10"/>
    <xsd:import namespace="7a38e034-5336-4808-8a95-46f2c72cf5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79b7a8-4cba-4b6f-84e7-6eab639cc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54fdd4a-31c4-4d70-bf88-47eefeb4e86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38e034-5336-4808-8a95-46f2c72cf5e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7170fd-3114-4b37-ae0a-875f85337bf5}" ma:internalName="TaxCatchAll" ma:showField="CatchAllData" ma:web="7a38e034-5336-4808-8a95-46f2c72cf5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EC4908-2A50-4362-9008-D08C9E4DCE1B}">
  <ds:schemaRefs>
    <ds:schemaRef ds:uri="fc79b7a8-4cba-4b6f-84e7-6eab639ccb10"/>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7a38e034-5336-4808-8a95-46f2c72cf5ed"/>
    <ds:schemaRef ds:uri="http://www.w3.org/XML/1998/namespace"/>
  </ds:schemaRefs>
</ds:datastoreItem>
</file>

<file path=customXml/itemProps2.xml><?xml version="1.0" encoding="utf-8"?>
<ds:datastoreItem xmlns:ds="http://schemas.openxmlformats.org/officeDocument/2006/customXml" ds:itemID="{45E9B599-9C9B-4ADA-98FD-D829524B0E3E}">
  <ds:schemaRefs>
    <ds:schemaRef ds:uri="http://schemas.microsoft.com/sharepoint/v3/contenttype/forms"/>
  </ds:schemaRefs>
</ds:datastoreItem>
</file>

<file path=customXml/itemProps3.xml><?xml version="1.0" encoding="utf-8"?>
<ds:datastoreItem xmlns:ds="http://schemas.openxmlformats.org/officeDocument/2006/customXml" ds:itemID="{3DF5C585-07AE-4AB5-B430-40B1E02290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79b7a8-4cba-4b6f-84e7-6eab639ccb10"/>
    <ds:schemaRef ds:uri="7a38e034-5336-4808-8a95-46f2c72cf5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8377</TotalTime>
  <Words>2915</Words>
  <Application>Microsoft Office PowerPoint</Application>
  <PresentationFormat>Widescreen</PresentationFormat>
  <Paragraphs>303</Paragraphs>
  <Slides>53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Avenir Next Regular</vt:lpstr>
      <vt:lpstr>Calibri</vt:lpstr>
      <vt:lpstr>Calibri Light</vt:lpstr>
      <vt:lpstr>Office Theme</vt:lpstr>
      <vt:lpstr>Q2 Member Services Webinar</vt:lpstr>
      <vt:lpstr>Agenda</vt:lpstr>
      <vt:lpstr>Retirement Process </vt:lpstr>
      <vt:lpstr>Retirement Process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Retirement Considerations</vt:lpstr>
      <vt:lpstr>PowerPoint Presentation</vt:lpstr>
      <vt:lpstr>Union Support Available</vt:lpstr>
      <vt:lpstr>PowerPoint Presentation</vt:lpstr>
      <vt:lpstr>Pensions 101 for L255 Members</vt:lpstr>
      <vt:lpstr> Why Do We Need a Good Pension Plan?</vt:lpstr>
      <vt:lpstr>Pension Plan Participation</vt:lpstr>
      <vt:lpstr>Why Do Local 255 Members Have Two Plans? </vt:lpstr>
      <vt:lpstr>Why Do We Care About the Structure? </vt:lpstr>
      <vt:lpstr>History of the FSPP (Prior to 1974)</vt:lpstr>
      <vt:lpstr>History of the FSPP (where the City wanted to go)</vt:lpstr>
      <vt:lpstr>History of the FSPP (after the 1974 arbitration)</vt:lpstr>
      <vt:lpstr>PowerPoint Presentation</vt:lpstr>
      <vt:lpstr>Defined Benefits </vt:lpstr>
      <vt:lpstr>Contributions</vt:lpstr>
      <vt:lpstr>2021 Contribution Rates</vt:lpstr>
      <vt:lpstr>How Do LAPP &amp; FSPP Work Together? </vt:lpstr>
      <vt:lpstr>Retirement Eligibility Under LAPP</vt:lpstr>
      <vt:lpstr>How Do LAPP &amp; FSPP Work Together? Single Member – Unreduced in LAPP AND FSPP</vt:lpstr>
      <vt:lpstr>What If You Want to Retire Before 30 Years of Service? </vt:lpstr>
      <vt:lpstr>FSPP Forms of Pension Single Member</vt:lpstr>
      <vt:lpstr>FSPP Forms of Pension Member With a Spouse (Pension Partner)</vt:lpstr>
      <vt:lpstr>FSPP Forms of Pension Other Option for Member With a Spouse</vt:lpstr>
      <vt:lpstr>How Do LAPP &amp; FSPP Work Together? Normal Form Pension is Chosen and Spouse Dies First</vt:lpstr>
      <vt:lpstr>How Do LAPP &amp; FSPP Work Together? Normal Form Pension is Chosen and Member Dies First</vt:lpstr>
      <vt:lpstr>How Do LAPP &amp; FSPP Work Together? J&amp;S Pension Without Reduction is Chosen Spouse or Member Dies First</vt:lpstr>
      <vt:lpstr>Termination Benefits</vt:lpstr>
      <vt:lpstr>Pre-Retirement Death Benefits</vt:lpstr>
      <vt:lpstr>PowerPoint Presentation</vt:lpstr>
      <vt:lpstr>Prior Service</vt:lpstr>
      <vt:lpstr>Purchase of Service Payment Options</vt:lpstr>
      <vt:lpstr>PowerPoint Presentation</vt:lpstr>
      <vt:lpstr>Retirement Process</vt:lpstr>
      <vt:lpstr> End of Pension Overview. Questions?</vt:lpstr>
      <vt:lpstr>What Makes Up Your Pension?</vt:lpstr>
      <vt:lpstr>Visual Example</vt:lpstr>
      <vt:lpstr>Retirement With LAPP Only</vt:lpstr>
      <vt:lpstr>How FSPP “Supplements” Your LAPP Pension</vt:lpstr>
      <vt:lpstr>Who Pays For Your Pension?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Q2 Member Services Webinar</dc:title>
  <dc:creator>Rob Miller</dc:creator>
  <cp:lastModifiedBy>Cory McKeen</cp:lastModifiedBy>
  <cp:revision>106</cp:revision>
  <dcterms:created xsi:type="dcterms:W3CDTF">2021-04-14T20:33:51Z</dcterms:created>
  <dcterms:modified xsi:type="dcterms:W3CDTF">2023-12-13T18:57:32Z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0x01010080877327F4A9FB4AAB7F1EBC86A76D80</vt:lpwstr>
  </property>
  <property fmtid="{D5CDD505-2E9C-101B-9397-08002B2CF9AE}" pid="3" name="Order">
    <vt:lpwstr>11400.0000000000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