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D0C1-E88A-49CF-B590-AD933E33A26E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812B6-60AC-4BE3-8113-0D4526E1E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643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D0C1-E88A-49CF-B590-AD933E33A26E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812B6-60AC-4BE3-8113-0D4526E1E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744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D0C1-E88A-49CF-B590-AD933E33A26E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812B6-60AC-4BE3-8113-0D4526E1E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485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D0C1-E88A-49CF-B590-AD933E33A26E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812B6-60AC-4BE3-8113-0D4526E1E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1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D0C1-E88A-49CF-B590-AD933E33A26E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812B6-60AC-4BE3-8113-0D4526E1E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664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D0C1-E88A-49CF-B590-AD933E33A26E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812B6-60AC-4BE3-8113-0D4526E1E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841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D0C1-E88A-49CF-B590-AD933E33A26E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812B6-60AC-4BE3-8113-0D4526E1E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67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D0C1-E88A-49CF-B590-AD933E33A26E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812B6-60AC-4BE3-8113-0D4526E1E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37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D0C1-E88A-49CF-B590-AD933E33A26E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812B6-60AC-4BE3-8113-0D4526E1E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416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D0C1-E88A-49CF-B590-AD933E33A26E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812B6-60AC-4BE3-8113-0D4526E1E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405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D0C1-E88A-49CF-B590-AD933E33A26E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812B6-60AC-4BE3-8113-0D4526E1E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114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5D0C1-E88A-49CF-B590-AD933E33A26E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812B6-60AC-4BE3-8113-0D4526E1E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008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payservices3@Calgary.ca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Terminator 3"/>
          <p:cNvSpPr/>
          <p:nvPr/>
        </p:nvSpPr>
        <p:spPr>
          <a:xfrm>
            <a:off x="4073235" y="17551"/>
            <a:ext cx="3236895" cy="818416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 ISSUE</a:t>
            </a:r>
          </a:p>
        </p:txBody>
      </p:sp>
      <p:sp>
        <p:nvSpPr>
          <p:cNvPr id="5" name="Rectangle 4"/>
          <p:cNvSpPr/>
          <p:nvPr/>
        </p:nvSpPr>
        <p:spPr>
          <a:xfrm>
            <a:off x="4638502" y="1069417"/>
            <a:ext cx="2308340" cy="675635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+mj-lt"/>
              </a:rPr>
              <a:t>Is this an Overtime Issue?</a:t>
            </a:r>
          </a:p>
        </p:txBody>
      </p:sp>
      <p:sp>
        <p:nvSpPr>
          <p:cNvPr id="6" name="Diamond 5"/>
          <p:cNvSpPr/>
          <p:nvPr/>
        </p:nvSpPr>
        <p:spPr>
          <a:xfrm>
            <a:off x="2970111" y="2603177"/>
            <a:ext cx="2364972" cy="1399787"/>
          </a:xfrm>
          <a:prstGeom prst="diamond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Phone:</a:t>
            </a:r>
            <a:br>
              <a:rPr lang="en-US" sz="1100" b="1" dirty="0">
                <a:solidFill>
                  <a:schemeClr val="tx1"/>
                </a:solidFill>
              </a:rPr>
            </a:br>
            <a:r>
              <a:rPr lang="en-US" sz="1100" b="1" dirty="0">
                <a:solidFill>
                  <a:schemeClr val="tx1"/>
                </a:solidFill>
              </a:rPr>
              <a:t>Fire Staff Liaison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Linda Connelly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403-287-4261</a:t>
            </a:r>
          </a:p>
        </p:txBody>
      </p:sp>
      <p:sp>
        <p:nvSpPr>
          <p:cNvPr id="7" name="Diamond 6"/>
          <p:cNvSpPr/>
          <p:nvPr/>
        </p:nvSpPr>
        <p:spPr>
          <a:xfrm>
            <a:off x="5899439" y="2399570"/>
            <a:ext cx="3028429" cy="1800198"/>
          </a:xfrm>
          <a:prstGeom prst="diamond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/>
            </a:r>
            <a:br>
              <a:rPr lang="en-US" sz="1100" dirty="0">
                <a:solidFill>
                  <a:schemeClr val="tx1"/>
                </a:solidFill>
              </a:rPr>
            </a:br>
            <a:r>
              <a:rPr lang="en-US" sz="1100" b="1" dirty="0">
                <a:solidFill>
                  <a:schemeClr val="tx1"/>
                </a:solidFill>
              </a:rPr>
              <a:t>Phone:</a:t>
            </a:r>
            <a:br>
              <a:rPr lang="en-US" sz="1100" b="1" dirty="0">
                <a:solidFill>
                  <a:schemeClr val="tx1"/>
                </a:solidFill>
              </a:rPr>
            </a:br>
            <a:r>
              <a:rPr lang="en-US" sz="1100" b="1" dirty="0">
                <a:solidFill>
                  <a:schemeClr val="tx1"/>
                </a:solidFill>
              </a:rPr>
              <a:t>Pay &amp; Client Services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Charlene Jones-Bastian 403-268-5768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Emiliann Moraga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403-268-1836</a:t>
            </a:r>
          </a:p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42106" y="4588319"/>
            <a:ext cx="1595654" cy="531155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Issue Resolved?</a:t>
            </a:r>
          </a:p>
        </p:txBody>
      </p:sp>
      <p:sp>
        <p:nvSpPr>
          <p:cNvPr id="9" name="Rectangle 8"/>
          <p:cNvSpPr/>
          <p:nvPr/>
        </p:nvSpPr>
        <p:spPr>
          <a:xfrm>
            <a:off x="6800850" y="5680342"/>
            <a:ext cx="3776024" cy="106553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kumimoji="0" lang="en-US" sz="1100" b="1" i="0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PHONE:</a:t>
            </a:r>
            <a:r>
              <a:rPr kumimoji="0" lang="en-US" sz="1100" b="1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/>
            </a:r>
            <a:br>
              <a:rPr kumimoji="0" lang="en-US" sz="1100" b="1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</a:br>
            <a:r>
              <a:rPr kumimoji="0" lang="en-US" sz="1100" b="1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LOCAL 255 MEMBER SERVICES</a:t>
            </a:r>
            <a:br>
              <a:rPr kumimoji="0" lang="en-US" sz="1100" b="1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</a:b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Marco Ficaccio: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403-819-4422   Greg Peter: 403-862-5749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/>
            </a:r>
            <a:b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</a:b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Royal Slade: 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403-682-9807         Dan</a:t>
            </a:r>
            <a:r>
              <a:rPr kumimoji="0" lang="en-US" sz="11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Finely: 403-815-0441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/>
            </a:r>
            <a:b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</a:b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Rob Miller:</a:t>
            </a:r>
            <a:r>
              <a:rPr kumimoji="0" lang="en-US" sz="1100" b="0" i="0" u="none" strike="noStrike" kern="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403-969-1879</a:t>
            </a:r>
            <a:endParaRPr kumimoji="0" lang="en-US" sz="1100" b="1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0" name="Flowchart: Terminator 9"/>
          <p:cNvSpPr/>
          <p:nvPr/>
        </p:nvSpPr>
        <p:spPr>
          <a:xfrm>
            <a:off x="2957643" y="6202782"/>
            <a:ext cx="2377440" cy="543099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No further Action Required</a:t>
            </a:r>
          </a:p>
        </p:txBody>
      </p:sp>
      <p:sp>
        <p:nvSpPr>
          <p:cNvPr id="11" name="Oval Callout 10"/>
          <p:cNvSpPr/>
          <p:nvPr/>
        </p:nvSpPr>
        <p:spPr>
          <a:xfrm>
            <a:off x="8211480" y="566124"/>
            <a:ext cx="3524595" cy="1682219"/>
          </a:xfrm>
          <a:prstGeom prst="wedgeEllipseCallou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u="sng" dirty="0">
                <a:solidFill>
                  <a:schemeClr val="tx1"/>
                </a:solidFill>
              </a:rPr>
              <a:t>CHECK YOUR PAY STUBS!</a:t>
            </a:r>
            <a:r>
              <a:rPr lang="en-US" sz="1200" b="1" u="sng" dirty="0">
                <a:solidFill>
                  <a:schemeClr val="tx1"/>
                </a:solidFill>
              </a:rPr>
              <a:t/>
            </a:r>
            <a:br>
              <a:rPr lang="en-US" sz="1200" b="1" u="sng" dirty="0">
                <a:solidFill>
                  <a:schemeClr val="tx1"/>
                </a:solidFill>
              </a:rPr>
            </a:br>
            <a:r>
              <a:rPr lang="en-US" sz="1100" b="1" dirty="0">
                <a:solidFill>
                  <a:schemeClr val="tx1"/>
                </a:solidFill>
                <a:latin typeface="+mj-lt"/>
              </a:rPr>
              <a:t>You have 21 days from your pay stub date to submit a grievance. Please check pay stub to ensure you have received amount owed. Thank you</a:t>
            </a:r>
          </a:p>
        </p:txBody>
      </p:sp>
      <p:cxnSp>
        <p:nvCxnSpPr>
          <p:cNvPr id="13" name="Straight Arrow Connector 12"/>
          <p:cNvCxnSpPr>
            <a:endCxn id="6" idx="0"/>
          </p:cNvCxnSpPr>
          <p:nvPr/>
        </p:nvCxnSpPr>
        <p:spPr>
          <a:xfrm flipH="1">
            <a:off x="4152597" y="1731830"/>
            <a:ext cx="485905" cy="8713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7" idx="0"/>
          </p:cNvCxnSpPr>
          <p:nvPr/>
        </p:nvCxnSpPr>
        <p:spPr>
          <a:xfrm>
            <a:off x="6896966" y="1706556"/>
            <a:ext cx="516688" cy="6930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6" idx="2"/>
            <a:endCxn id="8" idx="0"/>
          </p:cNvCxnSpPr>
          <p:nvPr/>
        </p:nvCxnSpPr>
        <p:spPr>
          <a:xfrm flipH="1">
            <a:off x="4139933" y="4002964"/>
            <a:ext cx="12664" cy="5853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7" idx="2"/>
          </p:cNvCxnSpPr>
          <p:nvPr/>
        </p:nvCxnSpPr>
        <p:spPr>
          <a:xfrm>
            <a:off x="7413654" y="4199768"/>
            <a:ext cx="0" cy="4077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8" idx="2"/>
            <a:endCxn id="10" idx="0"/>
          </p:cNvCxnSpPr>
          <p:nvPr/>
        </p:nvCxnSpPr>
        <p:spPr>
          <a:xfrm>
            <a:off x="4139933" y="5119474"/>
            <a:ext cx="6430" cy="10833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7413654" y="5129296"/>
            <a:ext cx="0" cy="5352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239166" y="1942141"/>
            <a:ext cx="5173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YES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75287" y="1942339"/>
            <a:ext cx="4904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NO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980759" y="5798898"/>
            <a:ext cx="5170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YES</a:t>
            </a:r>
          </a:p>
        </p:txBody>
      </p:sp>
      <p:cxnSp>
        <p:nvCxnSpPr>
          <p:cNvPr id="44" name="Straight Arrow Connector 43"/>
          <p:cNvCxnSpPr>
            <a:stCxn id="8" idx="3"/>
            <a:endCxn id="9" idx="1"/>
          </p:cNvCxnSpPr>
          <p:nvPr/>
        </p:nvCxnSpPr>
        <p:spPr>
          <a:xfrm>
            <a:off x="4937760" y="4853897"/>
            <a:ext cx="1863090" cy="13592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220512" y="5250279"/>
            <a:ext cx="3862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NO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498540" y="5266139"/>
            <a:ext cx="3862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NO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6615826" y="4623279"/>
            <a:ext cx="1595654" cy="531155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Issue Resolved?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6060" y="95481"/>
            <a:ext cx="2608086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New pay services email</a:t>
            </a:r>
          </a:p>
          <a:p>
            <a:r>
              <a:rPr lang="en-CA" sz="1400" dirty="0" smtClean="0">
                <a:hlinkClick r:id="rId2"/>
              </a:rPr>
              <a:t>payservices3@Calgary.ca</a:t>
            </a:r>
            <a:endParaRPr lang="en-CA" sz="1400" dirty="0" smtClean="0"/>
          </a:p>
          <a:p>
            <a:endParaRPr lang="en-CA" sz="1400" dirty="0"/>
          </a:p>
          <a:p>
            <a:r>
              <a:rPr lang="en-CA" sz="1400" dirty="0" smtClean="0"/>
              <a:t>This is supposed to be the main </a:t>
            </a:r>
          </a:p>
          <a:p>
            <a:r>
              <a:rPr lang="en-CA" sz="1400" dirty="0"/>
              <a:t>r</a:t>
            </a:r>
            <a:r>
              <a:rPr lang="en-CA" sz="1400" dirty="0" smtClean="0"/>
              <a:t>oute for membership. Having</a:t>
            </a:r>
          </a:p>
          <a:p>
            <a:r>
              <a:rPr lang="en-CA" sz="1400" dirty="0"/>
              <a:t>s</a:t>
            </a:r>
            <a:r>
              <a:rPr lang="en-CA" sz="1400" dirty="0" smtClean="0"/>
              <a:t>poken to pay services they are</a:t>
            </a:r>
          </a:p>
          <a:p>
            <a:r>
              <a:rPr lang="en-CA" sz="1400" dirty="0"/>
              <a:t>v</a:t>
            </a:r>
            <a:r>
              <a:rPr lang="en-CA" sz="1400" dirty="0" smtClean="0"/>
              <a:t>ery frustrated with it as Local 37</a:t>
            </a:r>
          </a:p>
          <a:p>
            <a:r>
              <a:rPr lang="en-CA" sz="1400" dirty="0"/>
              <a:t>a</a:t>
            </a:r>
            <a:r>
              <a:rPr lang="en-CA" sz="1400" dirty="0" smtClean="0"/>
              <a:t>nd 703 are also included in the </a:t>
            </a:r>
          </a:p>
          <a:p>
            <a:r>
              <a:rPr lang="en-CA" sz="1400" dirty="0"/>
              <a:t>m</a:t>
            </a:r>
            <a:r>
              <a:rPr lang="en-CA" sz="1400" dirty="0" smtClean="0"/>
              <a:t>ailbox which leads to delays.</a:t>
            </a:r>
          </a:p>
          <a:p>
            <a:r>
              <a:rPr lang="en-CA" sz="1400" dirty="0" smtClean="0"/>
              <a:t>Be aware that Char and Emi </a:t>
            </a:r>
          </a:p>
          <a:p>
            <a:r>
              <a:rPr lang="en-CA" sz="1400" dirty="0" smtClean="0"/>
              <a:t>are still available for member</a:t>
            </a:r>
          </a:p>
          <a:p>
            <a:r>
              <a:rPr lang="en-CA" sz="1400" dirty="0"/>
              <a:t>s</a:t>
            </a:r>
            <a:r>
              <a:rPr lang="en-CA" sz="1400" dirty="0" smtClean="0"/>
              <a:t>ervice VP’s via phone.</a:t>
            </a:r>
          </a:p>
          <a:p>
            <a:endParaRPr lang="en-CA" dirty="0"/>
          </a:p>
        </p:txBody>
      </p:sp>
      <p:sp>
        <p:nvSpPr>
          <p:cNvPr id="3" name="TextBox 2"/>
          <p:cNvSpPr txBox="1"/>
          <p:nvPr/>
        </p:nvSpPr>
        <p:spPr>
          <a:xfrm>
            <a:off x="101501" y="3192410"/>
            <a:ext cx="305290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400" dirty="0"/>
              <a:t>Suppression members on short term S&amp;A benefits must work a minimum of 168 hours in the prior 60 days in an acting capacity to receive their S&amp;A benefits at the acting rate of pay.  The payroll administrator will determine the rate of pay by pulling a report of hours worked at acting 60 days prior to the book of date.  </a:t>
            </a:r>
          </a:p>
          <a:p>
            <a:pPr fontAlgn="base"/>
            <a:r>
              <a:rPr lang="en-US" sz="1400" dirty="0"/>
              <a:t> </a:t>
            </a:r>
          </a:p>
          <a:p>
            <a:pPr fontAlgn="base"/>
            <a:r>
              <a:rPr lang="en-US" sz="1400" dirty="0"/>
              <a:t>For Members on WCB the rate of pay will be based on the date of accident rate or the hours most worked in the last 60 days, whichever is greater. </a:t>
            </a:r>
          </a:p>
        </p:txBody>
      </p:sp>
    </p:spTree>
    <p:extLst>
      <p:ext uri="{BB962C8B-B14F-4D97-AF65-F5344CB8AC3E}">
        <p14:creationId xmlns:p14="http://schemas.microsoft.com/office/powerpoint/2010/main" val="3506327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a38e034-5336-4808-8a95-46f2c72cf5ed">
      <UserInfo>
        <DisplayName/>
        <AccountId xsi:nil="true"/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877327F4A9FB4AAB7F1EBC86A76D80" ma:contentTypeVersion="12" ma:contentTypeDescription="Create a new document." ma:contentTypeScope="" ma:versionID="f08e3e1bde92ef7d0b36bc4c66e2cdd8">
  <xsd:schema xmlns:xsd="http://www.w3.org/2001/XMLSchema" xmlns:xs="http://www.w3.org/2001/XMLSchema" xmlns:p="http://schemas.microsoft.com/office/2006/metadata/properties" xmlns:ns2="fc79b7a8-4cba-4b6f-84e7-6eab639ccb10" xmlns:ns3="7a38e034-5336-4808-8a95-46f2c72cf5ed" targetNamespace="http://schemas.microsoft.com/office/2006/metadata/properties" ma:root="true" ma:fieldsID="b8cb415c3539a5170bac81c0440cb738" ns2:_="" ns3:_="">
    <xsd:import namespace="fc79b7a8-4cba-4b6f-84e7-6eab639ccb10"/>
    <xsd:import namespace="7a38e034-5336-4808-8a95-46f2c72cf5e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79b7a8-4cba-4b6f-84e7-6eab639ccb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38e034-5336-4808-8a95-46f2c72cf5e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E840D1-C076-4500-A530-C32FBB524E8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092D170-32FF-4B08-B0CC-E44C3DD139BD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fc79b7a8-4cba-4b6f-84e7-6eab639ccb10"/>
    <ds:schemaRef ds:uri="http://schemas.openxmlformats.org/package/2006/metadata/core-properties"/>
    <ds:schemaRef ds:uri="7a38e034-5336-4808-8a95-46f2c72cf5ed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179F0AA-60F4-40D7-93F6-22611128D1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c79b7a8-4cba-4b6f-84e7-6eab639ccb10"/>
    <ds:schemaRef ds:uri="7a38e034-5336-4808-8a95-46f2c72cf5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126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Florence Young</dc:creator>
  <cp:lastModifiedBy>Cory McKeen</cp:lastModifiedBy>
  <cp:revision>38</cp:revision>
  <cp:lastPrinted>2020-07-29T14:40:01Z</cp:lastPrinted>
  <dcterms:created xsi:type="dcterms:W3CDTF">2020-07-23T15:39:27Z</dcterms:created>
  <dcterms:modified xsi:type="dcterms:W3CDTF">2022-11-16T21:24:46Z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0x01010080877327F4A9FB4AAB7F1EBC86A76D80</vt:lpwstr>
  </property>
  <property fmtid="{D5CDD505-2E9C-101B-9397-08002B2CF9AE}" pid="3" name="Order">
    <vt:r8>8500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TriggerFlowInfo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</Properties>
</file>